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9"/>
  </p:notesMasterIdLst>
  <p:handoutMasterIdLst>
    <p:handoutMasterId r:id="rId30"/>
  </p:handoutMasterIdLst>
  <p:sldIdLst>
    <p:sldId id="256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7" r:id="rId15"/>
    <p:sldId id="298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7" r:id="rId24"/>
    <p:sldId id="308" r:id="rId25"/>
    <p:sldId id="309" r:id="rId26"/>
    <p:sldId id="310" r:id="rId27"/>
    <p:sldId id="281" r:id="rId28"/>
  </p:sldIdLst>
  <p:sldSz cx="9144000" cy="6858000" type="screen4x3"/>
  <p:notesSz cx="6858000" cy="99456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4" autoAdjust="0"/>
    <p:restoredTop sz="80066" autoAdjust="0"/>
  </p:normalViewPr>
  <p:slideViewPr>
    <p:cSldViewPr>
      <p:cViewPr varScale="1">
        <p:scale>
          <a:sx n="78" d="100"/>
          <a:sy n="78" d="100"/>
        </p:scale>
        <p:origin x="-9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2.2916666666666665E-2"/>
          <c:y val="0"/>
          <c:w val="0.95416666666666672"/>
          <c:h val="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Market Leader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1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Market Challenger</c:v>
                </c:pt>
              </c:strCache>
            </c:strRef>
          </c:tx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1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Market Follower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1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0%</c:formatCode>
                <c:ptCount val="1"/>
                <c:pt idx="0">
                  <c:v>0.2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Market Nichers</c:v>
                </c:pt>
              </c:strCache>
            </c:strRef>
          </c:tx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1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Sheet1!$E$2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179310976"/>
        <c:axId val="179312512"/>
      </c:barChart>
      <c:catAx>
        <c:axId val="179310976"/>
        <c:scaling>
          <c:orientation val="minMax"/>
        </c:scaling>
        <c:delete val="1"/>
        <c:axPos val="b"/>
        <c:majorTickMark val="none"/>
        <c:minorTickMark val="none"/>
        <c:tickLblPos val="nextTo"/>
        <c:crossAx val="179312512"/>
        <c:crosses val="autoZero"/>
        <c:auto val="1"/>
        <c:lblAlgn val="ctr"/>
        <c:lblOffset val="100"/>
        <c:noMultiLvlLbl val="0"/>
      </c:catAx>
      <c:valAx>
        <c:axId val="17931251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793109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221208-D4BE-4747-951D-F8A38FD32429}" type="doc">
      <dgm:prSet loTypeId="urn:microsoft.com/office/officeart/2005/8/layout/default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en-US"/>
        </a:p>
      </dgm:t>
    </dgm:pt>
    <dgm:pt modelId="{EF235384-B896-4D00-ADB9-AF99435108CE}">
      <dgm:prSet phldrT="[Text]"/>
      <dgm:spPr/>
      <dgm:t>
        <a:bodyPr/>
        <a:lstStyle/>
        <a:p>
          <a:r>
            <a:rPr lang="en-US" dirty="0" smtClean="0"/>
            <a:t>Market advantage Financial disadvantage</a:t>
          </a:r>
          <a:endParaRPr lang="en-US" dirty="0"/>
        </a:p>
      </dgm:t>
    </dgm:pt>
    <dgm:pt modelId="{8F8609EA-3146-4FD7-9B04-B996E9BB5C25}" type="parTrans" cxnId="{EDF36FBC-DC25-45D7-AC56-7BA64D88A0DA}">
      <dgm:prSet/>
      <dgm:spPr/>
      <dgm:t>
        <a:bodyPr/>
        <a:lstStyle/>
        <a:p>
          <a:endParaRPr lang="en-US"/>
        </a:p>
      </dgm:t>
    </dgm:pt>
    <dgm:pt modelId="{29772539-FD3F-4CF4-B16A-E3BF90EAD3BD}" type="sibTrans" cxnId="{EDF36FBC-DC25-45D7-AC56-7BA64D88A0DA}">
      <dgm:prSet/>
      <dgm:spPr/>
      <dgm:t>
        <a:bodyPr/>
        <a:lstStyle/>
        <a:p>
          <a:endParaRPr lang="en-US"/>
        </a:p>
      </dgm:t>
    </dgm:pt>
    <dgm:pt modelId="{6252A156-6D0E-4066-BD99-17C235AF3EF1}">
      <dgm:prSet phldrT="[Text]"/>
      <dgm:spPr/>
      <dgm:t>
        <a:bodyPr/>
        <a:lstStyle/>
        <a:p>
          <a:r>
            <a:rPr lang="en-US" dirty="0" smtClean="0"/>
            <a:t>Market advantage</a:t>
          </a:r>
          <a:endParaRPr lang="en-US" dirty="0"/>
        </a:p>
      </dgm:t>
    </dgm:pt>
    <dgm:pt modelId="{A5CD63B6-4F61-43A7-8A66-B1251A2A048D}" type="parTrans" cxnId="{4A129704-1A5A-4461-A289-1A58C217DAA1}">
      <dgm:prSet/>
      <dgm:spPr/>
      <dgm:t>
        <a:bodyPr/>
        <a:lstStyle/>
        <a:p>
          <a:endParaRPr lang="en-US"/>
        </a:p>
      </dgm:t>
    </dgm:pt>
    <dgm:pt modelId="{E3426710-A98A-47DA-8B69-2C817643D76C}" type="sibTrans" cxnId="{4A129704-1A5A-4461-A289-1A58C217DAA1}">
      <dgm:prSet/>
      <dgm:spPr/>
      <dgm:t>
        <a:bodyPr/>
        <a:lstStyle/>
        <a:p>
          <a:endParaRPr lang="en-US"/>
        </a:p>
      </dgm:t>
    </dgm:pt>
    <dgm:pt modelId="{1996A464-177B-494D-9751-0EEC55DC1E6E}">
      <dgm:prSet phldrT="[Text]"/>
      <dgm:spPr/>
      <dgm:t>
        <a:bodyPr/>
        <a:lstStyle/>
        <a:p>
          <a:r>
            <a:rPr lang="en-US" dirty="0" smtClean="0"/>
            <a:t>Market &amp; Financial advantage</a:t>
          </a:r>
          <a:endParaRPr lang="en-US" dirty="0"/>
        </a:p>
      </dgm:t>
    </dgm:pt>
    <dgm:pt modelId="{3CF4DB0D-AD12-452A-82FC-260981F17D3C}" type="parTrans" cxnId="{F9D63DAE-2B4F-423D-AC4E-0CCE73AC972A}">
      <dgm:prSet/>
      <dgm:spPr/>
      <dgm:t>
        <a:bodyPr/>
        <a:lstStyle/>
        <a:p>
          <a:endParaRPr lang="en-US"/>
        </a:p>
      </dgm:t>
    </dgm:pt>
    <dgm:pt modelId="{9FE1B2CE-396F-4816-BA4C-DD9637B29FF5}" type="sibTrans" cxnId="{F9D63DAE-2B4F-423D-AC4E-0CCE73AC972A}">
      <dgm:prSet/>
      <dgm:spPr/>
      <dgm:t>
        <a:bodyPr/>
        <a:lstStyle/>
        <a:p>
          <a:endParaRPr lang="en-US"/>
        </a:p>
      </dgm:t>
    </dgm:pt>
    <dgm:pt modelId="{1013EEAA-52DC-4C35-9508-BFE64D821ED4}">
      <dgm:prSet phldrT="[Text]"/>
      <dgm:spPr/>
      <dgm:t>
        <a:bodyPr/>
        <a:lstStyle/>
        <a:p>
          <a:r>
            <a:rPr lang="en-US" dirty="0" smtClean="0"/>
            <a:t>Financial disadvantage</a:t>
          </a:r>
          <a:endParaRPr lang="en-US" dirty="0"/>
        </a:p>
      </dgm:t>
    </dgm:pt>
    <dgm:pt modelId="{F6B52168-0A03-4B1E-9927-0AA88423CC14}" type="parTrans" cxnId="{53BDE80A-351E-4689-9F1E-888EBCBCCF5C}">
      <dgm:prSet/>
      <dgm:spPr/>
      <dgm:t>
        <a:bodyPr/>
        <a:lstStyle/>
        <a:p>
          <a:endParaRPr lang="en-US"/>
        </a:p>
      </dgm:t>
    </dgm:pt>
    <dgm:pt modelId="{DDC533D3-F576-4D2C-B524-15EB0A4551A4}" type="sibTrans" cxnId="{53BDE80A-351E-4689-9F1E-888EBCBCCF5C}">
      <dgm:prSet/>
      <dgm:spPr/>
      <dgm:t>
        <a:bodyPr/>
        <a:lstStyle/>
        <a:p>
          <a:endParaRPr lang="en-US"/>
        </a:p>
      </dgm:t>
    </dgm:pt>
    <dgm:pt modelId="{1888764D-D27E-4D0E-B758-D64C390B4E33}">
      <dgm:prSet phldrT="[Text]"/>
      <dgm:spPr/>
      <dgm:t>
        <a:bodyPr/>
        <a:lstStyle/>
        <a:p>
          <a:r>
            <a:rPr lang="en-US" dirty="0" smtClean="0"/>
            <a:t>Stuck in the middle</a:t>
          </a:r>
          <a:endParaRPr lang="en-US" dirty="0"/>
        </a:p>
      </dgm:t>
    </dgm:pt>
    <dgm:pt modelId="{F7F87531-11E9-4BCC-BD14-BB861DFC5B3E}" type="parTrans" cxnId="{185AC27C-42DB-4AF0-920C-0178230FCC31}">
      <dgm:prSet/>
      <dgm:spPr/>
      <dgm:t>
        <a:bodyPr/>
        <a:lstStyle/>
        <a:p>
          <a:endParaRPr lang="en-US"/>
        </a:p>
      </dgm:t>
    </dgm:pt>
    <dgm:pt modelId="{9270D608-9A97-4D20-B21A-8C176C60F0CD}" type="sibTrans" cxnId="{185AC27C-42DB-4AF0-920C-0178230FCC31}">
      <dgm:prSet/>
      <dgm:spPr/>
      <dgm:t>
        <a:bodyPr/>
        <a:lstStyle/>
        <a:p>
          <a:endParaRPr lang="en-US"/>
        </a:p>
      </dgm:t>
    </dgm:pt>
    <dgm:pt modelId="{0156F369-CC8A-46CA-83AC-11EEC1AB4ED4}">
      <dgm:prSet/>
      <dgm:spPr/>
      <dgm:t>
        <a:bodyPr/>
        <a:lstStyle/>
        <a:p>
          <a:r>
            <a:rPr lang="en-US" dirty="0" smtClean="0"/>
            <a:t>Financial advantage</a:t>
          </a:r>
          <a:endParaRPr lang="en-US" dirty="0"/>
        </a:p>
      </dgm:t>
    </dgm:pt>
    <dgm:pt modelId="{8B605D87-731E-40D6-9CB1-60F7745D063E}" type="parTrans" cxnId="{5BF2B723-0AC8-43C4-8DDD-0B5D455A66B8}">
      <dgm:prSet/>
      <dgm:spPr/>
      <dgm:t>
        <a:bodyPr/>
        <a:lstStyle/>
        <a:p>
          <a:endParaRPr lang="en-US"/>
        </a:p>
      </dgm:t>
    </dgm:pt>
    <dgm:pt modelId="{75BB1CB4-CFF3-4DF0-BBBC-07CBBE77D841}" type="sibTrans" cxnId="{5BF2B723-0AC8-43C4-8DDD-0B5D455A66B8}">
      <dgm:prSet/>
      <dgm:spPr/>
      <dgm:t>
        <a:bodyPr/>
        <a:lstStyle/>
        <a:p>
          <a:endParaRPr lang="en-US"/>
        </a:p>
      </dgm:t>
    </dgm:pt>
    <dgm:pt modelId="{38B8926E-3710-483A-9050-0A1B455CF116}">
      <dgm:prSet/>
      <dgm:spPr/>
      <dgm:t>
        <a:bodyPr/>
        <a:lstStyle/>
        <a:p>
          <a:r>
            <a:rPr lang="en-US" dirty="0" smtClean="0"/>
            <a:t>Market &amp; Financial disadvantage</a:t>
          </a:r>
          <a:endParaRPr lang="en-US" dirty="0"/>
        </a:p>
      </dgm:t>
    </dgm:pt>
    <dgm:pt modelId="{5C5C8DFE-1313-4BE3-9561-885547A64A48}" type="parTrans" cxnId="{D3F8D59E-2790-453A-A1E8-76C62C6AF5E0}">
      <dgm:prSet/>
      <dgm:spPr/>
      <dgm:t>
        <a:bodyPr/>
        <a:lstStyle/>
        <a:p>
          <a:endParaRPr lang="en-US"/>
        </a:p>
      </dgm:t>
    </dgm:pt>
    <dgm:pt modelId="{109CA014-7672-4263-AB29-3FA26E0287AE}" type="sibTrans" cxnId="{D3F8D59E-2790-453A-A1E8-76C62C6AF5E0}">
      <dgm:prSet/>
      <dgm:spPr/>
      <dgm:t>
        <a:bodyPr/>
        <a:lstStyle/>
        <a:p>
          <a:endParaRPr lang="en-US"/>
        </a:p>
      </dgm:t>
    </dgm:pt>
    <dgm:pt modelId="{627D5318-2F45-4E94-BDAF-729FB284D52E}">
      <dgm:prSet/>
      <dgm:spPr/>
      <dgm:t>
        <a:bodyPr/>
        <a:lstStyle/>
        <a:p>
          <a:r>
            <a:rPr lang="en-US" dirty="0" smtClean="0"/>
            <a:t>Market disadvantage</a:t>
          </a:r>
          <a:endParaRPr lang="en-US" dirty="0"/>
        </a:p>
      </dgm:t>
    </dgm:pt>
    <dgm:pt modelId="{F22D5921-0B15-4FDD-869A-CAE1A73DA1AC}" type="parTrans" cxnId="{2C33EF12-47B9-4DF6-A6FF-B8BAE14A84CF}">
      <dgm:prSet/>
      <dgm:spPr/>
      <dgm:t>
        <a:bodyPr/>
        <a:lstStyle/>
        <a:p>
          <a:endParaRPr lang="en-US"/>
        </a:p>
      </dgm:t>
    </dgm:pt>
    <dgm:pt modelId="{E7848D48-7DC4-474A-83CF-EE34FAE3B4A1}" type="sibTrans" cxnId="{2C33EF12-47B9-4DF6-A6FF-B8BAE14A84CF}">
      <dgm:prSet/>
      <dgm:spPr/>
      <dgm:t>
        <a:bodyPr/>
        <a:lstStyle/>
        <a:p>
          <a:endParaRPr lang="en-US"/>
        </a:p>
      </dgm:t>
    </dgm:pt>
    <dgm:pt modelId="{13A97BB9-3012-4570-8DEB-226080173D3F}">
      <dgm:prSet/>
      <dgm:spPr/>
      <dgm:t>
        <a:bodyPr/>
        <a:lstStyle/>
        <a:p>
          <a:r>
            <a:rPr lang="en-US" dirty="0" smtClean="0"/>
            <a:t>Market disadvantage Financial advantage</a:t>
          </a:r>
          <a:endParaRPr lang="en-US" dirty="0"/>
        </a:p>
      </dgm:t>
    </dgm:pt>
    <dgm:pt modelId="{D8CE1A76-2681-46E0-B7E0-03B7091C98ED}" type="parTrans" cxnId="{D6C25A64-E6F4-4D08-B8D6-91A28CF0BBFF}">
      <dgm:prSet/>
      <dgm:spPr/>
      <dgm:t>
        <a:bodyPr/>
        <a:lstStyle/>
        <a:p>
          <a:endParaRPr lang="en-US"/>
        </a:p>
      </dgm:t>
    </dgm:pt>
    <dgm:pt modelId="{8DB367F6-CF56-4D17-8158-D917311BDC1A}" type="sibTrans" cxnId="{D6C25A64-E6F4-4D08-B8D6-91A28CF0BBFF}">
      <dgm:prSet/>
      <dgm:spPr/>
      <dgm:t>
        <a:bodyPr/>
        <a:lstStyle/>
        <a:p>
          <a:endParaRPr lang="en-US"/>
        </a:p>
      </dgm:t>
    </dgm:pt>
    <dgm:pt modelId="{9BD0C8DF-5A17-4A2E-98AF-1CBEDFFECD16}" type="pres">
      <dgm:prSet presAssocID="{A2221208-D4BE-4747-951D-F8A38FD32429}" presName="diagram" presStyleCnt="0">
        <dgm:presLayoutVars>
          <dgm:dir/>
          <dgm:resizeHandles val="exact"/>
        </dgm:presLayoutVars>
      </dgm:prSet>
      <dgm:spPr/>
    </dgm:pt>
    <dgm:pt modelId="{4006C6A9-C7C6-4AE4-A81A-3154F6CDF9C4}" type="pres">
      <dgm:prSet presAssocID="{EF235384-B896-4D00-ADB9-AF99435108CE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4B7B89-87AF-40CA-8005-2D51DDF7A87B}" type="pres">
      <dgm:prSet presAssocID="{29772539-FD3F-4CF4-B16A-E3BF90EAD3BD}" presName="sibTrans" presStyleCnt="0"/>
      <dgm:spPr/>
    </dgm:pt>
    <dgm:pt modelId="{5189C8F9-9EA0-419E-8DD8-133AB7D36925}" type="pres">
      <dgm:prSet presAssocID="{6252A156-6D0E-4066-BD99-17C235AF3EF1}" presName="node" presStyleLbl="node1" presStyleIdx="1" presStyleCnt="9">
        <dgm:presLayoutVars>
          <dgm:bulletEnabled val="1"/>
        </dgm:presLayoutVars>
      </dgm:prSet>
      <dgm:spPr/>
    </dgm:pt>
    <dgm:pt modelId="{231C077C-A2A2-4930-8C96-B1456B9EB405}" type="pres">
      <dgm:prSet presAssocID="{E3426710-A98A-47DA-8B69-2C817643D76C}" presName="sibTrans" presStyleCnt="0"/>
      <dgm:spPr/>
    </dgm:pt>
    <dgm:pt modelId="{C3DB71A8-91EF-43D3-AA70-547E478A0630}" type="pres">
      <dgm:prSet presAssocID="{1996A464-177B-494D-9751-0EEC55DC1E6E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5F6EAD-9638-4638-8124-39A3C646A2B0}" type="pres">
      <dgm:prSet presAssocID="{9FE1B2CE-396F-4816-BA4C-DD9637B29FF5}" presName="sibTrans" presStyleCnt="0"/>
      <dgm:spPr/>
    </dgm:pt>
    <dgm:pt modelId="{353B4336-D1EA-47A8-9AC5-8E0B591E78F7}" type="pres">
      <dgm:prSet presAssocID="{1013EEAA-52DC-4C35-9508-BFE64D821ED4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895987-64F3-4034-9F6A-560C4F593659}" type="pres">
      <dgm:prSet presAssocID="{DDC533D3-F576-4D2C-B524-15EB0A4551A4}" presName="sibTrans" presStyleCnt="0"/>
      <dgm:spPr/>
    </dgm:pt>
    <dgm:pt modelId="{0770573B-FD49-4337-B695-2C501A5E5718}" type="pres">
      <dgm:prSet presAssocID="{1888764D-D27E-4D0E-B758-D64C390B4E33}" presName="node" presStyleLbl="node1" presStyleIdx="4" presStyleCnt="9">
        <dgm:presLayoutVars>
          <dgm:bulletEnabled val="1"/>
        </dgm:presLayoutVars>
      </dgm:prSet>
      <dgm:spPr/>
    </dgm:pt>
    <dgm:pt modelId="{02763D39-4437-47C2-A2BE-CE2C96F79BBB}" type="pres">
      <dgm:prSet presAssocID="{9270D608-9A97-4D20-B21A-8C176C60F0CD}" presName="sibTrans" presStyleCnt="0"/>
      <dgm:spPr/>
    </dgm:pt>
    <dgm:pt modelId="{751EF12F-A4C9-4503-8D26-A70917802347}" type="pres">
      <dgm:prSet presAssocID="{0156F369-CC8A-46CA-83AC-11EEC1AB4ED4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DF0EA1-D491-4A23-8E84-667A6CBB57D7}" type="pres">
      <dgm:prSet presAssocID="{75BB1CB4-CFF3-4DF0-BBBC-07CBBE77D841}" presName="sibTrans" presStyleCnt="0"/>
      <dgm:spPr/>
    </dgm:pt>
    <dgm:pt modelId="{5D6E8EBF-A044-41F3-B738-5328B1B4CBAD}" type="pres">
      <dgm:prSet presAssocID="{38B8926E-3710-483A-9050-0A1B455CF11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2FB851-F6C3-4880-AAEF-F7DE7A60BECF}" type="pres">
      <dgm:prSet presAssocID="{109CA014-7672-4263-AB29-3FA26E0287AE}" presName="sibTrans" presStyleCnt="0"/>
      <dgm:spPr/>
    </dgm:pt>
    <dgm:pt modelId="{F91EADFE-DBB6-492A-9823-755A914CA63D}" type="pres">
      <dgm:prSet presAssocID="{627D5318-2F45-4E94-BDAF-729FB284D52E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7F585A-5F71-4F9C-A79F-9A135AACB3D5}" type="pres">
      <dgm:prSet presAssocID="{E7848D48-7DC4-474A-83CF-EE34FAE3B4A1}" presName="sibTrans" presStyleCnt="0"/>
      <dgm:spPr/>
    </dgm:pt>
    <dgm:pt modelId="{20F524A8-BEDE-4761-9E0E-BD74E6D7511E}" type="pres">
      <dgm:prSet presAssocID="{13A97BB9-3012-4570-8DEB-226080173D3F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B25E5B1-C7D9-406F-A703-C972B9DB6DD9}" type="presOf" srcId="{1013EEAA-52DC-4C35-9508-BFE64D821ED4}" destId="{353B4336-D1EA-47A8-9AC5-8E0B591E78F7}" srcOrd="0" destOrd="0" presId="urn:microsoft.com/office/officeart/2005/8/layout/default"/>
    <dgm:cxn modelId="{C7313406-F0A9-4C87-820E-00E2CE8B79C8}" type="presOf" srcId="{0156F369-CC8A-46CA-83AC-11EEC1AB4ED4}" destId="{751EF12F-A4C9-4503-8D26-A70917802347}" srcOrd="0" destOrd="0" presId="urn:microsoft.com/office/officeart/2005/8/layout/default"/>
    <dgm:cxn modelId="{DEE9B894-B3A6-4BC2-8564-6DEBB5D0DA22}" type="presOf" srcId="{627D5318-2F45-4E94-BDAF-729FB284D52E}" destId="{F91EADFE-DBB6-492A-9823-755A914CA63D}" srcOrd="0" destOrd="0" presId="urn:microsoft.com/office/officeart/2005/8/layout/default"/>
    <dgm:cxn modelId="{F8E46A5D-9425-4DC7-A0D6-3E1CA2337003}" type="presOf" srcId="{1996A464-177B-494D-9751-0EEC55DC1E6E}" destId="{C3DB71A8-91EF-43D3-AA70-547E478A0630}" srcOrd="0" destOrd="0" presId="urn:microsoft.com/office/officeart/2005/8/layout/default"/>
    <dgm:cxn modelId="{D6C25A64-E6F4-4D08-B8D6-91A28CF0BBFF}" srcId="{A2221208-D4BE-4747-951D-F8A38FD32429}" destId="{13A97BB9-3012-4570-8DEB-226080173D3F}" srcOrd="8" destOrd="0" parTransId="{D8CE1A76-2681-46E0-B7E0-03B7091C98ED}" sibTransId="{8DB367F6-CF56-4D17-8158-D917311BDC1A}"/>
    <dgm:cxn modelId="{FB19531A-84CC-4923-A1D8-6A2B17E0D05A}" type="presOf" srcId="{1888764D-D27E-4D0E-B758-D64C390B4E33}" destId="{0770573B-FD49-4337-B695-2C501A5E5718}" srcOrd="0" destOrd="0" presId="urn:microsoft.com/office/officeart/2005/8/layout/default"/>
    <dgm:cxn modelId="{51C743AF-A655-420B-839F-06A95D3783AC}" type="presOf" srcId="{6252A156-6D0E-4066-BD99-17C235AF3EF1}" destId="{5189C8F9-9EA0-419E-8DD8-133AB7D36925}" srcOrd="0" destOrd="0" presId="urn:microsoft.com/office/officeart/2005/8/layout/default"/>
    <dgm:cxn modelId="{06536C7E-D674-4171-9BE8-8856FCD30AFD}" type="presOf" srcId="{38B8926E-3710-483A-9050-0A1B455CF116}" destId="{5D6E8EBF-A044-41F3-B738-5328B1B4CBAD}" srcOrd="0" destOrd="0" presId="urn:microsoft.com/office/officeart/2005/8/layout/default"/>
    <dgm:cxn modelId="{07C5F379-A35F-47A1-BDFB-743E723BCE8E}" type="presOf" srcId="{A2221208-D4BE-4747-951D-F8A38FD32429}" destId="{9BD0C8DF-5A17-4A2E-98AF-1CBEDFFECD16}" srcOrd="0" destOrd="0" presId="urn:microsoft.com/office/officeart/2005/8/layout/default"/>
    <dgm:cxn modelId="{D3F8D59E-2790-453A-A1E8-76C62C6AF5E0}" srcId="{A2221208-D4BE-4747-951D-F8A38FD32429}" destId="{38B8926E-3710-483A-9050-0A1B455CF116}" srcOrd="6" destOrd="0" parTransId="{5C5C8DFE-1313-4BE3-9561-885547A64A48}" sibTransId="{109CA014-7672-4263-AB29-3FA26E0287AE}"/>
    <dgm:cxn modelId="{53BDE80A-351E-4689-9F1E-888EBCBCCF5C}" srcId="{A2221208-D4BE-4747-951D-F8A38FD32429}" destId="{1013EEAA-52DC-4C35-9508-BFE64D821ED4}" srcOrd="3" destOrd="0" parTransId="{F6B52168-0A03-4B1E-9927-0AA88423CC14}" sibTransId="{DDC533D3-F576-4D2C-B524-15EB0A4551A4}"/>
    <dgm:cxn modelId="{2D428D15-06F6-46C4-9023-5765F7391D99}" type="presOf" srcId="{13A97BB9-3012-4570-8DEB-226080173D3F}" destId="{20F524A8-BEDE-4761-9E0E-BD74E6D7511E}" srcOrd="0" destOrd="0" presId="urn:microsoft.com/office/officeart/2005/8/layout/default"/>
    <dgm:cxn modelId="{EDF36FBC-DC25-45D7-AC56-7BA64D88A0DA}" srcId="{A2221208-D4BE-4747-951D-F8A38FD32429}" destId="{EF235384-B896-4D00-ADB9-AF99435108CE}" srcOrd="0" destOrd="0" parTransId="{8F8609EA-3146-4FD7-9B04-B996E9BB5C25}" sibTransId="{29772539-FD3F-4CF4-B16A-E3BF90EAD3BD}"/>
    <dgm:cxn modelId="{185AC27C-42DB-4AF0-920C-0178230FCC31}" srcId="{A2221208-D4BE-4747-951D-F8A38FD32429}" destId="{1888764D-D27E-4D0E-B758-D64C390B4E33}" srcOrd="4" destOrd="0" parTransId="{F7F87531-11E9-4BCC-BD14-BB861DFC5B3E}" sibTransId="{9270D608-9A97-4D20-B21A-8C176C60F0CD}"/>
    <dgm:cxn modelId="{F9D63DAE-2B4F-423D-AC4E-0CCE73AC972A}" srcId="{A2221208-D4BE-4747-951D-F8A38FD32429}" destId="{1996A464-177B-494D-9751-0EEC55DC1E6E}" srcOrd="2" destOrd="0" parTransId="{3CF4DB0D-AD12-452A-82FC-260981F17D3C}" sibTransId="{9FE1B2CE-396F-4816-BA4C-DD9637B29FF5}"/>
    <dgm:cxn modelId="{8EC52878-515B-4692-BE16-130278142986}" type="presOf" srcId="{EF235384-B896-4D00-ADB9-AF99435108CE}" destId="{4006C6A9-C7C6-4AE4-A81A-3154F6CDF9C4}" srcOrd="0" destOrd="0" presId="urn:microsoft.com/office/officeart/2005/8/layout/default"/>
    <dgm:cxn modelId="{2C33EF12-47B9-4DF6-A6FF-B8BAE14A84CF}" srcId="{A2221208-D4BE-4747-951D-F8A38FD32429}" destId="{627D5318-2F45-4E94-BDAF-729FB284D52E}" srcOrd="7" destOrd="0" parTransId="{F22D5921-0B15-4FDD-869A-CAE1A73DA1AC}" sibTransId="{E7848D48-7DC4-474A-83CF-EE34FAE3B4A1}"/>
    <dgm:cxn modelId="{5BF2B723-0AC8-43C4-8DDD-0B5D455A66B8}" srcId="{A2221208-D4BE-4747-951D-F8A38FD32429}" destId="{0156F369-CC8A-46CA-83AC-11EEC1AB4ED4}" srcOrd="5" destOrd="0" parTransId="{8B605D87-731E-40D6-9CB1-60F7745D063E}" sibTransId="{75BB1CB4-CFF3-4DF0-BBBC-07CBBE77D841}"/>
    <dgm:cxn modelId="{4A129704-1A5A-4461-A289-1A58C217DAA1}" srcId="{A2221208-D4BE-4747-951D-F8A38FD32429}" destId="{6252A156-6D0E-4066-BD99-17C235AF3EF1}" srcOrd="1" destOrd="0" parTransId="{A5CD63B6-4F61-43A7-8A66-B1251A2A048D}" sibTransId="{E3426710-A98A-47DA-8B69-2C817643D76C}"/>
    <dgm:cxn modelId="{D06BBF1B-BC16-4D7C-B2B5-80B9C2FBEA03}" type="presParOf" srcId="{9BD0C8DF-5A17-4A2E-98AF-1CBEDFFECD16}" destId="{4006C6A9-C7C6-4AE4-A81A-3154F6CDF9C4}" srcOrd="0" destOrd="0" presId="urn:microsoft.com/office/officeart/2005/8/layout/default"/>
    <dgm:cxn modelId="{4AA79535-9DA0-4D7A-AE02-476A5B104563}" type="presParOf" srcId="{9BD0C8DF-5A17-4A2E-98AF-1CBEDFFECD16}" destId="{1C4B7B89-87AF-40CA-8005-2D51DDF7A87B}" srcOrd="1" destOrd="0" presId="urn:microsoft.com/office/officeart/2005/8/layout/default"/>
    <dgm:cxn modelId="{F5151AE3-1430-41AE-9AFB-EAD46005BAA8}" type="presParOf" srcId="{9BD0C8DF-5A17-4A2E-98AF-1CBEDFFECD16}" destId="{5189C8F9-9EA0-419E-8DD8-133AB7D36925}" srcOrd="2" destOrd="0" presId="urn:microsoft.com/office/officeart/2005/8/layout/default"/>
    <dgm:cxn modelId="{3D17A880-6629-4DB7-B8F5-013075B35EAE}" type="presParOf" srcId="{9BD0C8DF-5A17-4A2E-98AF-1CBEDFFECD16}" destId="{231C077C-A2A2-4930-8C96-B1456B9EB405}" srcOrd="3" destOrd="0" presId="urn:microsoft.com/office/officeart/2005/8/layout/default"/>
    <dgm:cxn modelId="{ABB70CE2-0339-4472-8E5F-1BA3EBC6CACE}" type="presParOf" srcId="{9BD0C8DF-5A17-4A2E-98AF-1CBEDFFECD16}" destId="{C3DB71A8-91EF-43D3-AA70-547E478A0630}" srcOrd="4" destOrd="0" presId="urn:microsoft.com/office/officeart/2005/8/layout/default"/>
    <dgm:cxn modelId="{FAABCA68-2B86-46AE-BA7C-B0829C00F8B0}" type="presParOf" srcId="{9BD0C8DF-5A17-4A2E-98AF-1CBEDFFECD16}" destId="{6E5F6EAD-9638-4638-8124-39A3C646A2B0}" srcOrd="5" destOrd="0" presId="urn:microsoft.com/office/officeart/2005/8/layout/default"/>
    <dgm:cxn modelId="{BEF57EBE-0B32-487F-A55F-B979E7EF163D}" type="presParOf" srcId="{9BD0C8DF-5A17-4A2E-98AF-1CBEDFFECD16}" destId="{353B4336-D1EA-47A8-9AC5-8E0B591E78F7}" srcOrd="6" destOrd="0" presId="urn:microsoft.com/office/officeart/2005/8/layout/default"/>
    <dgm:cxn modelId="{525EC75B-337C-48D8-AB61-CCE287AFBC7A}" type="presParOf" srcId="{9BD0C8DF-5A17-4A2E-98AF-1CBEDFFECD16}" destId="{51895987-64F3-4034-9F6A-560C4F593659}" srcOrd="7" destOrd="0" presId="urn:microsoft.com/office/officeart/2005/8/layout/default"/>
    <dgm:cxn modelId="{BD72FA36-7074-4485-B5F6-9E713877DBEA}" type="presParOf" srcId="{9BD0C8DF-5A17-4A2E-98AF-1CBEDFFECD16}" destId="{0770573B-FD49-4337-B695-2C501A5E5718}" srcOrd="8" destOrd="0" presId="urn:microsoft.com/office/officeart/2005/8/layout/default"/>
    <dgm:cxn modelId="{F81615AF-6E89-49FF-8A07-50B9FD9522F1}" type="presParOf" srcId="{9BD0C8DF-5A17-4A2E-98AF-1CBEDFFECD16}" destId="{02763D39-4437-47C2-A2BE-CE2C96F79BBB}" srcOrd="9" destOrd="0" presId="urn:microsoft.com/office/officeart/2005/8/layout/default"/>
    <dgm:cxn modelId="{B9F6FAE6-381C-4059-ABBC-B575E20A7B6D}" type="presParOf" srcId="{9BD0C8DF-5A17-4A2E-98AF-1CBEDFFECD16}" destId="{751EF12F-A4C9-4503-8D26-A70917802347}" srcOrd="10" destOrd="0" presId="urn:microsoft.com/office/officeart/2005/8/layout/default"/>
    <dgm:cxn modelId="{FC586369-226F-415B-B39B-BDFF5FD4F577}" type="presParOf" srcId="{9BD0C8DF-5A17-4A2E-98AF-1CBEDFFECD16}" destId="{20DF0EA1-D491-4A23-8E84-667A6CBB57D7}" srcOrd="11" destOrd="0" presId="urn:microsoft.com/office/officeart/2005/8/layout/default"/>
    <dgm:cxn modelId="{D942DE69-ED7C-4F7C-91AE-4BEFFFBC419F}" type="presParOf" srcId="{9BD0C8DF-5A17-4A2E-98AF-1CBEDFFECD16}" destId="{5D6E8EBF-A044-41F3-B738-5328B1B4CBAD}" srcOrd="12" destOrd="0" presId="urn:microsoft.com/office/officeart/2005/8/layout/default"/>
    <dgm:cxn modelId="{FA9EE503-E19D-4A2F-80C5-1C1FBA502A86}" type="presParOf" srcId="{9BD0C8DF-5A17-4A2E-98AF-1CBEDFFECD16}" destId="{652FB851-F6C3-4880-AAEF-F7DE7A60BECF}" srcOrd="13" destOrd="0" presId="urn:microsoft.com/office/officeart/2005/8/layout/default"/>
    <dgm:cxn modelId="{81D372E1-F9BB-4CE2-9C7C-BD4C01FA21AE}" type="presParOf" srcId="{9BD0C8DF-5A17-4A2E-98AF-1CBEDFFECD16}" destId="{F91EADFE-DBB6-492A-9823-755A914CA63D}" srcOrd="14" destOrd="0" presId="urn:microsoft.com/office/officeart/2005/8/layout/default"/>
    <dgm:cxn modelId="{EAF81425-1ADB-415D-8A32-6C748078DE4D}" type="presParOf" srcId="{9BD0C8DF-5A17-4A2E-98AF-1CBEDFFECD16}" destId="{E97F585A-5F71-4F9C-A79F-9A135AACB3D5}" srcOrd="15" destOrd="0" presId="urn:microsoft.com/office/officeart/2005/8/layout/default"/>
    <dgm:cxn modelId="{06251DCE-1768-45F6-ABB7-064346A77E3B}" type="presParOf" srcId="{9BD0C8DF-5A17-4A2E-98AF-1CBEDFFECD16}" destId="{20F524A8-BEDE-4761-9E0E-BD74E6D7511E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5204CB-A2E3-494C-95FA-E763FD810CE2}" type="doc">
      <dgm:prSet loTypeId="urn:microsoft.com/office/officeart/2005/8/layout/radial1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5F47D32-FE92-48C8-B25A-F032DA7A7068}">
      <dgm:prSet phldrT="[Text]"/>
      <dgm:spPr/>
      <dgm:t>
        <a:bodyPr/>
        <a:lstStyle/>
        <a:p>
          <a:r>
            <a:rPr lang="en-US" dirty="0" smtClean="0"/>
            <a:t>Costs</a:t>
          </a:r>
          <a:endParaRPr lang="en-US" dirty="0"/>
        </a:p>
      </dgm:t>
    </dgm:pt>
    <dgm:pt modelId="{9504C3D8-E610-42A6-9951-8D89E896D7D7}" type="parTrans" cxnId="{D5EA4EEC-E0FE-44AA-A498-7C9BD98DD1EF}">
      <dgm:prSet/>
      <dgm:spPr/>
      <dgm:t>
        <a:bodyPr/>
        <a:lstStyle/>
        <a:p>
          <a:endParaRPr lang="en-US"/>
        </a:p>
      </dgm:t>
    </dgm:pt>
    <dgm:pt modelId="{531E36A1-5DAC-42C1-A3A1-EA869D9F7109}" type="sibTrans" cxnId="{D5EA4EEC-E0FE-44AA-A498-7C9BD98DD1EF}">
      <dgm:prSet/>
      <dgm:spPr/>
      <dgm:t>
        <a:bodyPr/>
        <a:lstStyle/>
        <a:p>
          <a:endParaRPr lang="en-US"/>
        </a:p>
      </dgm:t>
    </dgm:pt>
    <dgm:pt modelId="{D0A60C55-CE8B-4377-9B1B-8A61A24FD0E8}">
      <dgm:prSet phldrT="[Text]"/>
      <dgm:spPr/>
      <dgm:t>
        <a:bodyPr/>
        <a:lstStyle/>
        <a:p>
          <a:r>
            <a:rPr lang="en-US" dirty="0" smtClean="0"/>
            <a:t>Economies of Scale</a:t>
          </a:r>
          <a:endParaRPr lang="en-US" dirty="0"/>
        </a:p>
      </dgm:t>
    </dgm:pt>
    <dgm:pt modelId="{E6C30706-31EC-4ACA-90E6-07B681113555}" type="parTrans" cxnId="{E74F8B8F-5577-45A4-8225-C8B1B575EF08}">
      <dgm:prSet/>
      <dgm:spPr/>
      <dgm:t>
        <a:bodyPr/>
        <a:lstStyle/>
        <a:p>
          <a:endParaRPr lang="en-US"/>
        </a:p>
      </dgm:t>
    </dgm:pt>
    <dgm:pt modelId="{50D4AF6B-F2BA-4710-832D-E35D7062AD61}" type="sibTrans" cxnId="{E74F8B8F-5577-45A4-8225-C8B1B575EF08}">
      <dgm:prSet/>
      <dgm:spPr/>
      <dgm:t>
        <a:bodyPr/>
        <a:lstStyle/>
        <a:p>
          <a:endParaRPr lang="en-US"/>
        </a:p>
      </dgm:t>
    </dgm:pt>
    <dgm:pt modelId="{F082613D-4C6C-4F4C-ADC0-EF02ABAB5CC9}">
      <dgm:prSet phldrT="[Text]"/>
      <dgm:spPr/>
      <dgm:t>
        <a:bodyPr/>
        <a:lstStyle/>
        <a:p>
          <a:r>
            <a:rPr lang="en-US" dirty="0" smtClean="0"/>
            <a:t>Experience</a:t>
          </a:r>
          <a:endParaRPr lang="en-US" dirty="0"/>
        </a:p>
      </dgm:t>
    </dgm:pt>
    <dgm:pt modelId="{35D181B4-BCBD-431D-91E2-C5A53A53B3CB}" type="parTrans" cxnId="{E3BE8707-FC2B-477E-B29F-CBD72487BD3E}">
      <dgm:prSet/>
      <dgm:spPr/>
      <dgm:t>
        <a:bodyPr/>
        <a:lstStyle/>
        <a:p>
          <a:endParaRPr lang="en-US"/>
        </a:p>
      </dgm:t>
    </dgm:pt>
    <dgm:pt modelId="{A002C136-0E74-47A3-80D3-EF4DDC76E968}" type="sibTrans" cxnId="{E3BE8707-FC2B-477E-B29F-CBD72487BD3E}">
      <dgm:prSet/>
      <dgm:spPr/>
      <dgm:t>
        <a:bodyPr/>
        <a:lstStyle/>
        <a:p>
          <a:endParaRPr lang="en-US"/>
        </a:p>
      </dgm:t>
    </dgm:pt>
    <dgm:pt modelId="{7A1221A6-51A5-4A29-99C5-A59F00689B3E}">
      <dgm:prSet phldrT="[Text]"/>
      <dgm:spPr/>
      <dgm:t>
        <a:bodyPr/>
        <a:lstStyle/>
        <a:p>
          <a:r>
            <a:rPr lang="en-US" dirty="0" smtClean="0"/>
            <a:t>Capacity Utilization</a:t>
          </a:r>
          <a:endParaRPr lang="en-US" dirty="0"/>
        </a:p>
      </dgm:t>
    </dgm:pt>
    <dgm:pt modelId="{9D40F450-771E-4028-898F-906B0A33BECE}" type="parTrans" cxnId="{6D338CE2-B7DA-4F2A-AB16-452289D99C20}">
      <dgm:prSet/>
      <dgm:spPr/>
      <dgm:t>
        <a:bodyPr/>
        <a:lstStyle/>
        <a:p>
          <a:endParaRPr lang="en-US"/>
        </a:p>
      </dgm:t>
    </dgm:pt>
    <dgm:pt modelId="{EC53A0AB-04E2-43E7-A23F-FDBBE16D3D19}" type="sibTrans" cxnId="{6D338CE2-B7DA-4F2A-AB16-452289D99C20}">
      <dgm:prSet/>
      <dgm:spPr/>
      <dgm:t>
        <a:bodyPr/>
        <a:lstStyle/>
        <a:p>
          <a:endParaRPr lang="en-US"/>
        </a:p>
      </dgm:t>
    </dgm:pt>
    <dgm:pt modelId="{848F98B0-B3E8-4259-8C60-202E9272A345}">
      <dgm:prSet phldrT="[Text]"/>
      <dgm:spPr/>
      <dgm:t>
        <a:bodyPr/>
        <a:lstStyle/>
        <a:p>
          <a:r>
            <a:rPr lang="en-US" dirty="0" smtClean="0"/>
            <a:t>Linkages</a:t>
          </a:r>
          <a:endParaRPr lang="en-US" dirty="0"/>
        </a:p>
      </dgm:t>
    </dgm:pt>
    <dgm:pt modelId="{6D47C3F7-AEAB-4840-ABA8-3E8F3E4644C0}" type="parTrans" cxnId="{2B7D8227-5226-4069-81CB-B7BF3BAB3C04}">
      <dgm:prSet/>
      <dgm:spPr/>
      <dgm:t>
        <a:bodyPr/>
        <a:lstStyle/>
        <a:p>
          <a:endParaRPr lang="en-US"/>
        </a:p>
      </dgm:t>
    </dgm:pt>
    <dgm:pt modelId="{35500AB0-EFE0-4E28-B9C4-09629CBBC9E1}" type="sibTrans" cxnId="{2B7D8227-5226-4069-81CB-B7BF3BAB3C04}">
      <dgm:prSet/>
      <dgm:spPr/>
      <dgm:t>
        <a:bodyPr/>
        <a:lstStyle/>
        <a:p>
          <a:endParaRPr lang="en-US"/>
        </a:p>
      </dgm:t>
    </dgm:pt>
    <dgm:pt modelId="{A78A0917-7677-4F80-9C79-BEF15F4CF9A8}">
      <dgm:prSet/>
      <dgm:spPr/>
      <dgm:t>
        <a:bodyPr/>
        <a:lstStyle/>
        <a:p>
          <a:r>
            <a:rPr lang="en-US" dirty="0" smtClean="0"/>
            <a:t>Inter-</a:t>
          </a:r>
          <a:r>
            <a:rPr lang="en-US" dirty="0" err="1" smtClean="0"/>
            <a:t>elationship</a:t>
          </a:r>
          <a:endParaRPr lang="en-US" dirty="0"/>
        </a:p>
      </dgm:t>
    </dgm:pt>
    <dgm:pt modelId="{5F50C812-2018-4686-90F6-36986EBED701}" type="parTrans" cxnId="{50FA768A-A4A2-4C6B-89B6-C44FE38B0B2C}">
      <dgm:prSet/>
      <dgm:spPr/>
      <dgm:t>
        <a:bodyPr/>
        <a:lstStyle/>
        <a:p>
          <a:endParaRPr lang="en-US"/>
        </a:p>
      </dgm:t>
    </dgm:pt>
    <dgm:pt modelId="{C1941319-B5F3-4D4F-8316-88BFD0EAE503}" type="sibTrans" cxnId="{50FA768A-A4A2-4C6B-89B6-C44FE38B0B2C}">
      <dgm:prSet/>
      <dgm:spPr/>
      <dgm:t>
        <a:bodyPr/>
        <a:lstStyle/>
        <a:p>
          <a:endParaRPr lang="en-US"/>
        </a:p>
      </dgm:t>
    </dgm:pt>
    <dgm:pt modelId="{C716412E-DD07-404F-86B6-7DCD55C80EA1}">
      <dgm:prSet/>
      <dgm:spPr/>
      <dgm:t>
        <a:bodyPr/>
        <a:lstStyle/>
        <a:p>
          <a:r>
            <a:rPr lang="en-US" dirty="0" smtClean="0"/>
            <a:t>Integration</a:t>
          </a:r>
          <a:endParaRPr lang="en-US" dirty="0"/>
        </a:p>
      </dgm:t>
    </dgm:pt>
    <dgm:pt modelId="{9F3BE176-CE44-42AE-ACFD-36C84FFA498B}" type="parTrans" cxnId="{DA13BEAC-AC54-4D59-AACB-63205E4A0676}">
      <dgm:prSet/>
      <dgm:spPr/>
      <dgm:t>
        <a:bodyPr/>
        <a:lstStyle/>
        <a:p>
          <a:endParaRPr lang="en-US"/>
        </a:p>
      </dgm:t>
    </dgm:pt>
    <dgm:pt modelId="{C6A60677-3F87-4E4C-A2AD-5EF64E38C9F4}" type="sibTrans" cxnId="{DA13BEAC-AC54-4D59-AACB-63205E4A0676}">
      <dgm:prSet/>
      <dgm:spPr/>
      <dgm:t>
        <a:bodyPr/>
        <a:lstStyle/>
        <a:p>
          <a:endParaRPr lang="en-US"/>
        </a:p>
      </dgm:t>
    </dgm:pt>
    <dgm:pt modelId="{7D7930B5-B242-4887-B818-35B3CDD9B2E8}">
      <dgm:prSet/>
      <dgm:spPr/>
      <dgm:t>
        <a:bodyPr/>
        <a:lstStyle/>
        <a:p>
          <a:r>
            <a:rPr lang="en-US" dirty="0" smtClean="0"/>
            <a:t>Timing</a:t>
          </a:r>
          <a:endParaRPr lang="en-US" dirty="0"/>
        </a:p>
      </dgm:t>
    </dgm:pt>
    <dgm:pt modelId="{46975565-DECD-415E-B488-E6AEE792033A}" type="parTrans" cxnId="{96348226-5089-4A11-98AC-F0430C5E304A}">
      <dgm:prSet/>
      <dgm:spPr/>
      <dgm:t>
        <a:bodyPr/>
        <a:lstStyle/>
        <a:p>
          <a:endParaRPr lang="en-US"/>
        </a:p>
      </dgm:t>
    </dgm:pt>
    <dgm:pt modelId="{3DF55473-8793-4F8C-A555-781A20018842}" type="sibTrans" cxnId="{96348226-5089-4A11-98AC-F0430C5E304A}">
      <dgm:prSet/>
      <dgm:spPr/>
      <dgm:t>
        <a:bodyPr/>
        <a:lstStyle/>
        <a:p>
          <a:endParaRPr lang="en-US"/>
        </a:p>
      </dgm:t>
    </dgm:pt>
    <dgm:pt modelId="{7EE429B1-2F6C-4E03-8E64-00907AC51127}">
      <dgm:prSet/>
      <dgm:spPr/>
      <dgm:t>
        <a:bodyPr/>
        <a:lstStyle/>
        <a:p>
          <a:r>
            <a:rPr lang="en-US" dirty="0" smtClean="0"/>
            <a:t>Policy Choices</a:t>
          </a:r>
          <a:endParaRPr lang="en-US" dirty="0"/>
        </a:p>
      </dgm:t>
    </dgm:pt>
    <dgm:pt modelId="{30ED8758-5111-4DE5-A12D-AB5FE4D30076}" type="parTrans" cxnId="{25EE369F-0D58-4DCB-BF27-67C48892AC93}">
      <dgm:prSet/>
      <dgm:spPr/>
      <dgm:t>
        <a:bodyPr/>
        <a:lstStyle/>
        <a:p>
          <a:endParaRPr lang="en-US"/>
        </a:p>
      </dgm:t>
    </dgm:pt>
    <dgm:pt modelId="{14C58E15-81EA-41FC-8CC7-D9FE78A705CB}" type="sibTrans" cxnId="{25EE369F-0D58-4DCB-BF27-67C48892AC93}">
      <dgm:prSet/>
      <dgm:spPr/>
      <dgm:t>
        <a:bodyPr/>
        <a:lstStyle/>
        <a:p>
          <a:endParaRPr lang="en-US"/>
        </a:p>
      </dgm:t>
    </dgm:pt>
    <dgm:pt modelId="{7647818C-3DCB-4166-8E2C-A155F12BF83D}">
      <dgm:prSet/>
      <dgm:spPr/>
      <dgm:t>
        <a:bodyPr/>
        <a:lstStyle/>
        <a:p>
          <a:r>
            <a:rPr lang="en-US" dirty="0" smtClean="0"/>
            <a:t>Location</a:t>
          </a:r>
          <a:endParaRPr lang="en-US" dirty="0"/>
        </a:p>
      </dgm:t>
    </dgm:pt>
    <dgm:pt modelId="{584CE507-2788-41BC-BB9D-39785FB51518}" type="parTrans" cxnId="{71E4D995-DE81-430D-8B88-F599C7B86369}">
      <dgm:prSet/>
      <dgm:spPr/>
      <dgm:t>
        <a:bodyPr/>
        <a:lstStyle/>
        <a:p>
          <a:endParaRPr lang="en-US"/>
        </a:p>
      </dgm:t>
    </dgm:pt>
    <dgm:pt modelId="{14C56DB4-9AFD-4394-883D-8AD7FB8158F5}" type="sibTrans" cxnId="{71E4D995-DE81-430D-8B88-F599C7B86369}">
      <dgm:prSet/>
      <dgm:spPr/>
      <dgm:t>
        <a:bodyPr/>
        <a:lstStyle/>
        <a:p>
          <a:endParaRPr lang="en-US"/>
        </a:p>
      </dgm:t>
    </dgm:pt>
    <dgm:pt modelId="{69DC5973-B48D-49B7-8523-7F9B7F5F085D}">
      <dgm:prSet/>
      <dgm:spPr/>
      <dgm:t>
        <a:bodyPr/>
        <a:lstStyle/>
        <a:p>
          <a:r>
            <a:rPr lang="en-US" dirty="0" smtClean="0"/>
            <a:t>Institutional</a:t>
          </a:r>
          <a:endParaRPr lang="en-US" dirty="0"/>
        </a:p>
      </dgm:t>
    </dgm:pt>
    <dgm:pt modelId="{E745DC08-D541-4104-B3B0-0FC2479488B6}" type="parTrans" cxnId="{931396AB-AC5A-4AD1-A553-52C5113A404F}">
      <dgm:prSet/>
      <dgm:spPr/>
      <dgm:t>
        <a:bodyPr/>
        <a:lstStyle/>
        <a:p>
          <a:endParaRPr lang="en-US"/>
        </a:p>
      </dgm:t>
    </dgm:pt>
    <dgm:pt modelId="{9985848C-C767-429E-861B-F221D32D8189}" type="sibTrans" cxnId="{931396AB-AC5A-4AD1-A553-52C5113A404F}">
      <dgm:prSet/>
      <dgm:spPr/>
      <dgm:t>
        <a:bodyPr/>
        <a:lstStyle/>
        <a:p>
          <a:endParaRPr lang="en-US"/>
        </a:p>
      </dgm:t>
    </dgm:pt>
    <dgm:pt modelId="{4B5A6285-1C5E-42D7-8DB1-0A8E9D676072}" type="pres">
      <dgm:prSet presAssocID="{365204CB-A2E3-494C-95FA-E763FD810CE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C657981-CA0F-4376-A995-8226AFD33779}" type="pres">
      <dgm:prSet presAssocID="{D5F47D32-FE92-48C8-B25A-F032DA7A7068}" presName="centerShape" presStyleLbl="node0" presStyleIdx="0" presStyleCnt="1" custScaleX="121301" custScaleY="121300"/>
      <dgm:spPr/>
    </dgm:pt>
    <dgm:pt modelId="{BFE0BF75-C30B-411C-AD50-685CD429701E}" type="pres">
      <dgm:prSet presAssocID="{E6C30706-31EC-4ACA-90E6-07B681113555}" presName="Name9" presStyleLbl="parChTrans1D2" presStyleIdx="0" presStyleCnt="10"/>
      <dgm:spPr/>
    </dgm:pt>
    <dgm:pt modelId="{02A3489A-B42D-4E7D-AD7D-E051AEA90E0E}" type="pres">
      <dgm:prSet presAssocID="{E6C30706-31EC-4ACA-90E6-07B681113555}" presName="connTx" presStyleLbl="parChTrans1D2" presStyleIdx="0" presStyleCnt="10"/>
      <dgm:spPr/>
    </dgm:pt>
    <dgm:pt modelId="{5518D315-B5AD-49D1-AC4A-662AFD680D5E}" type="pres">
      <dgm:prSet presAssocID="{D0A60C55-CE8B-4377-9B1B-8A61A24FD0E8}" presName="node" presStyleLbl="node1" presStyleIdx="0" presStyleCnt="10">
        <dgm:presLayoutVars>
          <dgm:bulletEnabled val="1"/>
        </dgm:presLayoutVars>
      </dgm:prSet>
      <dgm:spPr/>
    </dgm:pt>
    <dgm:pt modelId="{99A59F79-7CAA-4853-A735-50CFCF1D178F}" type="pres">
      <dgm:prSet presAssocID="{35D181B4-BCBD-431D-91E2-C5A53A53B3CB}" presName="Name9" presStyleLbl="parChTrans1D2" presStyleIdx="1" presStyleCnt="10"/>
      <dgm:spPr/>
    </dgm:pt>
    <dgm:pt modelId="{AE9032DE-D541-4D50-BE8E-C669D950308A}" type="pres">
      <dgm:prSet presAssocID="{35D181B4-BCBD-431D-91E2-C5A53A53B3CB}" presName="connTx" presStyleLbl="parChTrans1D2" presStyleIdx="1" presStyleCnt="10"/>
      <dgm:spPr/>
    </dgm:pt>
    <dgm:pt modelId="{4D8F5BF2-E2CC-40ED-A1CF-41A5667F06DC}" type="pres">
      <dgm:prSet presAssocID="{F082613D-4C6C-4F4C-ADC0-EF02ABAB5CC9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D489BB-A8CB-41AC-80CC-357F3E3066C1}" type="pres">
      <dgm:prSet presAssocID="{9D40F450-771E-4028-898F-906B0A33BECE}" presName="Name9" presStyleLbl="parChTrans1D2" presStyleIdx="2" presStyleCnt="10"/>
      <dgm:spPr/>
    </dgm:pt>
    <dgm:pt modelId="{B3AA2AAD-59BA-4CB4-8D29-F1C1B6432110}" type="pres">
      <dgm:prSet presAssocID="{9D40F450-771E-4028-898F-906B0A33BECE}" presName="connTx" presStyleLbl="parChTrans1D2" presStyleIdx="2" presStyleCnt="10"/>
      <dgm:spPr/>
    </dgm:pt>
    <dgm:pt modelId="{36B5889C-FEE0-4502-A138-BD0F99BC47AE}" type="pres">
      <dgm:prSet presAssocID="{7A1221A6-51A5-4A29-99C5-A59F00689B3E}" presName="node" presStyleLbl="node1" presStyleIdx="2" presStyleCnt="10">
        <dgm:presLayoutVars>
          <dgm:bulletEnabled val="1"/>
        </dgm:presLayoutVars>
      </dgm:prSet>
      <dgm:spPr/>
    </dgm:pt>
    <dgm:pt modelId="{541D8929-CE66-425C-B3DF-CDFA0D791DBB}" type="pres">
      <dgm:prSet presAssocID="{6D47C3F7-AEAB-4840-ABA8-3E8F3E4644C0}" presName="Name9" presStyleLbl="parChTrans1D2" presStyleIdx="3" presStyleCnt="10"/>
      <dgm:spPr/>
    </dgm:pt>
    <dgm:pt modelId="{78489169-8D23-4D24-9DA2-2671533591C0}" type="pres">
      <dgm:prSet presAssocID="{6D47C3F7-AEAB-4840-ABA8-3E8F3E4644C0}" presName="connTx" presStyleLbl="parChTrans1D2" presStyleIdx="3" presStyleCnt="10"/>
      <dgm:spPr/>
    </dgm:pt>
    <dgm:pt modelId="{23AF74FB-2EB5-4BF0-B4BA-95E3B77BC826}" type="pres">
      <dgm:prSet presAssocID="{848F98B0-B3E8-4259-8C60-202E9272A345}" presName="node" presStyleLbl="node1" presStyleIdx="3" presStyleCnt="10">
        <dgm:presLayoutVars>
          <dgm:bulletEnabled val="1"/>
        </dgm:presLayoutVars>
      </dgm:prSet>
      <dgm:spPr/>
    </dgm:pt>
    <dgm:pt modelId="{157E79CD-8CFB-4825-A043-D9053A6E3939}" type="pres">
      <dgm:prSet presAssocID="{5F50C812-2018-4686-90F6-36986EBED701}" presName="Name9" presStyleLbl="parChTrans1D2" presStyleIdx="4" presStyleCnt="10"/>
      <dgm:spPr/>
    </dgm:pt>
    <dgm:pt modelId="{2242B4E6-CD23-4DAC-8EF7-592630995CAA}" type="pres">
      <dgm:prSet presAssocID="{5F50C812-2018-4686-90F6-36986EBED701}" presName="connTx" presStyleLbl="parChTrans1D2" presStyleIdx="4" presStyleCnt="10"/>
      <dgm:spPr/>
    </dgm:pt>
    <dgm:pt modelId="{10D2C057-3744-4BA4-84A0-28380E8F7EF3}" type="pres">
      <dgm:prSet presAssocID="{A78A0917-7677-4F80-9C79-BEF15F4CF9A8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2AA923-4972-4911-8301-9094E5678069}" type="pres">
      <dgm:prSet presAssocID="{9F3BE176-CE44-42AE-ACFD-36C84FFA498B}" presName="Name9" presStyleLbl="parChTrans1D2" presStyleIdx="5" presStyleCnt="10"/>
      <dgm:spPr/>
    </dgm:pt>
    <dgm:pt modelId="{C3646F68-B520-4990-AA42-09B10049BFFF}" type="pres">
      <dgm:prSet presAssocID="{9F3BE176-CE44-42AE-ACFD-36C84FFA498B}" presName="connTx" presStyleLbl="parChTrans1D2" presStyleIdx="5" presStyleCnt="10"/>
      <dgm:spPr/>
    </dgm:pt>
    <dgm:pt modelId="{4E66E676-E51E-4102-ADAB-0C07CBD1F9B9}" type="pres">
      <dgm:prSet presAssocID="{C716412E-DD07-404F-86B6-7DCD55C80EA1}" presName="node" presStyleLbl="node1" presStyleIdx="5" presStyleCnt="10">
        <dgm:presLayoutVars>
          <dgm:bulletEnabled val="1"/>
        </dgm:presLayoutVars>
      </dgm:prSet>
      <dgm:spPr/>
    </dgm:pt>
    <dgm:pt modelId="{2DCD299F-5BE7-46F4-8D9E-BE1A08E8A58C}" type="pres">
      <dgm:prSet presAssocID="{46975565-DECD-415E-B488-E6AEE792033A}" presName="Name9" presStyleLbl="parChTrans1D2" presStyleIdx="6" presStyleCnt="10"/>
      <dgm:spPr/>
    </dgm:pt>
    <dgm:pt modelId="{ED9A148A-7AB5-450E-88DF-8B7027731FDD}" type="pres">
      <dgm:prSet presAssocID="{46975565-DECD-415E-B488-E6AEE792033A}" presName="connTx" presStyleLbl="parChTrans1D2" presStyleIdx="6" presStyleCnt="10"/>
      <dgm:spPr/>
    </dgm:pt>
    <dgm:pt modelId="{F5CFD368-99E3-4835-B68C-338DFB57CB0B}" type="pres">
      <dgm:prSet presAssocID="{7D7930B5-B242-4887-B818-35B3CDD9B2E8}" presName="node" presStyleLbl="node1" presStyleIdx="6" presStyleCnt="10">
        <dgm:presLayoutVars>
          <dgm:bulletEnabled val="1"/>
        </dgm:presLayoutVars>
      </dgm:prSet>
      <dgm:spPr/>
    </dgm:pt>
    <dgm:pt modelId="{BAAA7618-14FA-49CA-8C5D-323991C5CD77}" type="pres">
      <dgm:prSet presAssocID="{30ED8758-5111-4DE5-A12D-AB5FE4D30076}" presName="Name9" presStyleLbl="parChTrans1D2" presStyleIdx="7" presStyleCnt="10"/>
      <dgm:spPr/>
    </dgm:pt>
    <dgm:pt modelId="{B3ED0023-09C8-49A6-ADA3-1FDB5939A4B7}" type="pres">
      <dgm:prSet presAssocID="{30ED8758-5111-4DE5-A12D-AB5FE4D30076}" presName="connTx" presStyleLbl="parChTrans1D2" presStyleIdx="7" presStyleCnt="10"/>
      <dgm:spPr/>
    </dgm:pt>
    <dgm:pt modelId="{F0138CB3-73AE-4995-9A71-6639A34162B9}" type="pres">
      <dgm:prSet presAssocID="{7EE429B1-2F6C-4E03-8E64-00907AC51127}" presName="node" presStyleLbl="node1" presStyleIdx="7" presStyleCnt="10">
        <dgm:presLayoutVars>
          <dgm:bulletEnabled val="1"/>
        </dgm:presLayoutVars>
      </dgm:prSet>
      <dgm:spPr/>
    </dgm:pt>
    <dgm:pt modelId="{BFD5A142-4168-430B-952C-9E0B3BA7F828}" type="pres">
      <dgm:prSet presAssocID="{584CE507-2788-41BC-BB9D-39785FB51518}" presName="Name9" presStyleLbl="parChTrans1D2" presStyleIdx="8" presStyleCnt="10"/>
      <dgm:spPr/>
    </dgm:pt>
    <dgm:pt modelId="{41C07608-61F0-4E8A-8E11-094D81141EE8}" type="pres">
      <dgm:prSet presAssocID="{584CE507-2788-41BC-BB9D-39785FB51518}" presName="connTx" presStyleLbl="parChTrans1D2" presStyleIdx="8" presStyleCnt="10"/>
      <dgm:spPr/>
    </dgm:pt>
    <dgm:pt modelId="{38DDEEDA-C0F4-4B0D-9390-C39FB0CB2AFE}" type="pres">
      <dgm:prSet presAssocID="{7647818C-3DCB-4166-8E2C-A155F12BF83D}" presName="node" presStyleLbl="node1" presStyleIdx="8" presStyleCnt="10">
        <dgm:presLayoutVars>
          <dgm:bulletEnabled val="1"/>
        </dgm:presLayoutVars>
      </dgm:prSet>
      <dgm:spPr/>
    </dgm:pt>
    <dgm:pt modelId="{5E363F21-22D4-4D8C-A920-1039B36D9C2E}" type="pres">
      <dgm:prSet presAssocID="{E745DC08-D541-4104-B3B0-0FC2479488B6}" presName="Name9" presStyleLbl="parChTrans1D2" presStyleIdx="9" presStyleCnt="10"/>
      <dgm:spPr/>
    </dgm:pt>
    <dgm:pt modelId="{99F51EDD-FB88-46FB-B97E-C489ED4F707F}" type="pres">
      <dgm:prSet presAssocID="{E745DC08-D541-4104-B3B0-0FC2479488B6}" presName="connTx" presStyleLbl="parChTrans1D2" presStyleIdx="9" presStyleCnt="10"/>
      <dgm:spPr/>
    </dgm:pt>
    <dgm:pt modelId="{7025E836-9574-4FB7-BBDA-A9313EF68DD5}" type="pres">
      <dgm:prSet presAssocID="{69DC5973-B48D-49B7-8523-7F9B7F5F085D}" presName="node" presStyleLbl="node1" presStyleIdx="9" presStyleCnt="10">
        <dgm:presLayoutVars>
          <dgm:bulletEnabled val="1"/>
        </dgm:presLayoutVars>
      </dgm:prSet>
      <dgm:spPr/>
    </dgm:pt>
  </dgm:ptLst>
  <dgm:cxnLst>
    <dgm:cxn modelId="{E1FD88E5-5AD2-45E2-BAF3-CE6EC760EA13}" type="presOf" srcId="{E745DC08-D541-4104-B3B0-0FC2479488B6}" destId="{5E363F21-22D4-4D8C-A920-1039B36D9C2E}" srcOrd="0" destOrd="0" presId="urn:microsoft.com/office/officeart/2005/8/layout/radial1"/>
    <dgm:cxn modelId="{50FA768A-A4A2-4C6B-89B6-C44FE38B0B2C}" srcId="{D5F47D32-FE92-48C8-B25A-F032DA7A7068}" destId="{A78A0917-7677-4F80-9C79-BEF15F4CF9A8}" srcOrd="4" destOrd="0" parTransId="{5F50C812-2018-4686-90F6-36986EBED701}" sibTransId="{C1941319-B5F3-4D4F-8316-88BFD0EAE503}"/>
    <dgm:cxn modelId="{9D5B2EEB-01C1-40B0-878D-EE4136017732}" type="presOf" srcId="{6D47C3F7-AEAB-4840-ABA8-3E8F3E4644C0}" destId="{78489169-8D23-4D24-9DA2-2671533591C0}" srcOrd="1" destOrd="0" presId="urn:microsoft.com/office/officeart/2005/8/layout/radial1"/>
    <dgm:cxn modelId="{DA13BEAC-AC54-4D59-AACB-63205E4A0676}" srcId="{D5F47D32-FE92-48C8-B25A-F032DA7A7068}" destId="{C716412E-DD07-404F-86B6-7DCD55C80EA1}" srcOrd="5" destOrd="0" parTransId="{9F3BE176-CE44-42AE-ACFD-36C84FFA498B}" sibTransId="{C6A60677-3F87-4E4C-A2AD-5EF64E38C9F4}"/>
    <dgm:cxn modelId="{6E54D314-C303-4368-988A-B26505BF11D4}" type="presOf" srcId="{7647818C-3DCB-4166-8E2C-A155F12BF83D}" destId="{38DDEEDA-C0F4-4B0D-9390-C39FB0CB2AFE}" srcOrd="0" destOrd="0" presId="urn:microsoft.com/office/officeart/2005/8/layout/radial1"/>
    <dgm:cxn modelId="{066D1FA0-57B4-44FF-89FE-DF5CE765FE4A}" type="presOf" srcId="{D5F47D32-FE92-48C8-B25A-F032DA7A7068}" destId="{CC657981-CA0F-4376-A995-8226AFD33779}" srcOrd="0" destOrd="0" presId="urn:microsoft.com/office/officeart/2005/8/layout/radial1"/>
    <dgm:cxn modelId="{75F6D55B-A59C-41D7-A10D-6C5D46B43E71}" type="presOf" srcId="{C716412E-DD07-404F-86B6-7DCD55C80EA1}" destId="{4E66E676-E51E-4102-ADAB-0C07CBD1F9B9}" srcOrd="0" destOrd="0" presId="urn:microsoft.com/office/officeart/2005/8/layout/radial1"/>
    <dgm:cxn modelId="{D5EA4EEC-E0FE-44AA-A498-7C9BD98DD1EF}" srcId="{365204CB-A2E3-494C-95FA-E763FD810CE2}" destId="{D5F47D32-FE92-48C8-B25A-F032DA7A7068}" srcOrd="0" destOrd="0" parTransId="{9504C3D8-E610-42A6-9951-8D89E896D7D7}" sibTransId="{531E36A1-5DAC-42C1-A3A1-EA869D9F7109}"/>
    <dgm:cxn modelId="{A7194D76-2625-4142-A1EF-155735FA152B}" type="presOf" srcId="{584CE507-2788-41BC-BB9D-39785FB51518}" destId="{BFD5A142-4168-430B-952C-9E0B3BA7F828}" srcOrd="0" destOrd="0" presId="urn:microsoft.com/office/officeart/2005/8/layout/radial1"/>
    <dgm:cxn modelId="{931396AB-AC5A-4AD1-A553-52C5113A404F}" srcId="{D5F47D32-FE92-48C8-B25A-F032DA7A7068}" destId="{69DC5973-B48D-49B7-8523-7F9B7F5F085D}" srcOrd="9" destOrd="0" parTransId="{E745DC08-D541-4104-B3B0-0FC2479488B6}" sibTransId="{9985848C-C767-429E-861B-F221D32D8189}"/>
    <dgm:cxn modelId="{A15B4974-0457-47A8-B225-0A2B5E43B8DA}" type="presOf" srcId="{E6C30706-31EC-4ACA-90E6-07B681113555}" destId="{BFE0BF75-C30B-411C-AD50-685CD429701E}" srcOrd="0" destOrd="0" presId="urn:microsoft.com/office/officeart/2005/8/layout/radial1"/>
    <dgm:cxn modelId="{05D1481F-54AF-40D1-BE26-BB3BAA1E36C2}" type="presOf" srcId="{7EE429B1-2F6C-4E03-8E64-00907AC51127}" destId="{F0138CB3-73AE-4995-9A71-6639A34162B9}" srcOrd="0" destOrd="0" presId="urn:microsoft.com/office/officeart/2005/8/layout/radial1"/>
    <dgm:cxn modelId="{5A3A3D74-4C16-415E-B05D-EF7A3AF218CE}" type="presOf" srcId="{5F50C812-2018-4686-90F6-36986EBED701}" destId="{2242B4E6-CD23-4DAC-8EF7-592630995CAA}" srcOrd="1" destOrd="0" presId="urn:microsoft.com/office/officeart/2005/8/layout/radial1"/>
    <dgm:cxn modelId="{E74F8B8F-5577-45A4-8225-C8B1B575EF08}" srcId="{D5F47D32-FE92-48C8-B25A-F032DA7A7068}" destId="{D0A60C55-CE8B-4377-9B1B-8A61A24FD0E8}" srcOrd="0" destOrd="0" parTransId="{E6C30706-31EC-4ACA-90E6-07B681113555}" sibTransId="{50D4AF6B-F2BA-4710-832D-E35D7062AD61}"/>
    <dgm:cxn modelId="{2E03DF97-210E-4D7F-A100-93419B66BED0}" type="presOf" srcId="{848F98B0-B3E8-4259-8C60-202E9272A345}" destId="{23AF74FB-2EB5-4BF0-B4BA-95E3B77BC826}" srcOrd="0" destOrd="0" presId="urn:microsoft.com/office/officeart/2005/8/layout/radial1"/>
    <dgm:cxn modelId="{96348226-5089-4A11-98AC-F0430C5E304A}" srcId="{D5F47D32-FE92-48C8-B25A-F032DA7A7068}" destId="{7D7930B5-B242-4887-B818-35B3CDD9B2E8}" srcOrd="6" destOrd="0" parTransId="{46975565-DECD-415E-B488-E6AEE792033A}" sibTransId="{3DF55473-8793-4F8C-A555-781A20018842}"/>
    <dgm:cxn modelId="{42C79C88-8EBB-49C3-98AA-DAD682933B32}" type="presOf" srcId="{5F50C812-2018-4686-90F6-36986EBED701}" destId="{157E79CD-8CFB-4825-A043-D9053A6E3939}" srcOrd="0" destOrd="0" presId="urn:microsoft.com/office/officeart/2005/8/layout/radial1"/>
    <dgm:cxn modelId="{BA7CE690-01EA-4914-8C08-05A59693FA67}" type="presOf" srcId="{35D181B4-BCBD-431D-91E2-C5A53A53B3CB}" destId="{AE9032DE-D541-4D50-BE8E-C669D950308A}" srcOrd="1" destOrd="0" presId="urn:microsoft.com/office/officeart/2005/8/layout/radial1"/>
    <dgm:cxn modelId="{9E966CE4-632D-4DE1-B559-D6EEEFBE7230}" type="presOf" srcId="{9D40F450-771E-4028-898F-906B0A33BECE}" destId="{50D489BB-A8CB-41AC-80CC-357F3E3066C1}" srcOrd="0" destOrd="0" presId="urn:microsoft.com/office/officeart/2005/8/layout/radial1"/>
    <dgm:cxn modelId="{D89C23DA-3ED9-4D64-B13B-6A4B8002C05B}" type="presOf" srcId="{46975565-DECD-415E-B488-E6AEE792033A}" destId="{ED9A148A-7AB5-450E-88DF-8B7027731FDD}" srcOrd="1" destOrd="0" presId="urn:microsoft.com/office/officeart/2005/8/layout/radial1"/>
    <dgm:cxn modelId="{B40632CA-DAD3-4862-8B9F-84F2F15DD702}" type="presOf" srcId="{46975565-DECD-415E-B488-E6AEE792033A}" destId="{2DCD299F-5BE7-46F4-8D9E-BE1A08E8A58C}" srcOrd="0" destOrd="0" presId="urn:microsoft.com/office/officeart/2005/8/layout/radial1"/>
    <dgm:cxn modelId="{C5FC8E84-3D03-4207-9EE8-91C5A35A31E3}" type="presOf" srcId="{7D7930B5-B242-4887-B818-35B3CDD9B2E8}" destId="{F5CFD368-99E3-4835-B68C-338DFB57CB0B}" srcOrd="0" destOrd="0" presId="urn:microsoft.com/office/officeart/2005/8/layout/radial1"/>
    <dgm:cxn modelId="{25EE369F-0D58-4DCB-BF27-67C48892AC93}" srcId="{D5F47D32-FE92-48C8-B25A-F032DA7A7068}" destId="{7EE429B1-2F6C-4E03-8E64-00907AC51127}" srcOrd="7" destOrd="0" parTransId="{30ED8758-5111-4DE5-A12D-AB5FE4D30076}" sibTransId="{14C58E15-81EA-41FC-8CC7-D9FE78A705CB}"/>
    <dgm:cxn modelId="{C4DD9937-0F06-4DDF-8C60-9C11AC377A22}" type="presOf" srcId="{365204CB-A2E3-494C-95FA-E763FD810CE2}" destId="{4B5A6285-1C5E-42D7-8DB1-0A8E9D676072}" srcOrd="0" destOrd="0" presId="urn:microsoft.com/office/officeart/2005/8/layout/radial1"/>
    <dgm:cxn modelId="{0C58AEAA-A071-48E4-81C5-4F26716A2EB3}" type="presOf" srcId="{69DC5973-B48D-49B7-8523-7F9B7F5F085D}" destId="{7025E836-9574-4FB7-BBDA-A9313EF68DD5}" srcOrd="0" destOrd="0" presId="urn:microsoft.com/office/officeart/2005/8/layout/radial1"/>
    <dgm:cxn modelId="{4C2D25D4-3E9F-4C6A-B375-704DEB8F52A3}" type="presOf" srcId="{9F3BE176-CE44-42AE-ACFD-36C84FFA498B}" destId="{EC2AA923-4972-4911-8301-9094E5678069}" srcOrd="0" destOrd="0" presId="urn:microsoft.com/office/officeart/2005/8/layout/radial1"/>
    <dgm:cxn modelId="{789DF704-B6D9-4C87-83E2-2652F0065DA7}" type="presOf" srcId="{E745DC08-D541-4104-B3B0-0FC2479488B6}" destId="{99F51EDD-FB88-46FB-B97E-C489ED4F707F}" srcOrd="1" destOrd="0" presId="urn:microsoft.com/office/officeart/2005/8/layout/radial1"/>
    <dgm:cxn modelId="{E068BD56-38F2-486C-9AC0-4C18BB059B8C}" type="presOf" srcId="{584CE507-2788-41BC-BB9D-39785FB51518}" destId="{41C07608-61F0-4E8A-8E11-094D81141EE8}" srcOrd="1" destOrd="0" presId="urn:microsoft.com/office/officeart/2005/8/layout/radial1"/>
    <dgm:cxn modelId="{4F11510C-A713-4C1B-BC21-8BC90A81B3B2}" type="presOf" srcId="{9F3BE176-CE44-42AE-ACFD-36C84FFA498B}" destId="{C3646F68-B520-4990-AA42-09B10049BFFF}" srcOrd="1" destOrd="0" presId="urn:microsoft.com/office/officeart/2005/8/layout/radial1"/>
    <dgm:cxn modelId="{6D338CE2-B7DA-4F2A-AB16-452289D99C20}" srcId="{D5F47D32-FE92-48C8-B25A-F032DA7A7068}" destId="{7A1221A6-51A5-4A29-99C5-A59F00689B3E}" srcOrd="2" destOrd="0" parTransId="{9D40F450-771E-4028-898F-906B0A33BECE}" sibTransId="{EC53A0AB-04E2-43E7-A23F-FDBBE16D3D19}"/>
    <dgm:cxn modelId="{3F3C4D2B-BB55-4654-8F67-D5AC3F19895D}" type="presOf" srcId="{35D181B4-BCBD-431D-91E2-C5A53A53B3CB}" destId="{99A59F79-7CAA-4853-A735-50CFCF1D178F}" srcOrd="0" destOrd="0" presId="urn:microsoft.com/office/officeart/2005/8/layout/radial1"/>
    <dgm:cxn modelId="{ABE232CF-9F87-4D0E-A082-F102D125E4AB}" type="presOf" srcId="{6D47C3F7-AEAB-4840-ABA8-3E8F3E4644C0}" destId="{541D8929-CE66-425C-B3DF-CDFA0D791DBB}" srcOrd="0" destOrd="0" presId="urn:microsoft.com/office/officeart/2005/8/layout/radial1"/>
    <dgm:cxn modelId="{E3BE8707-FC2B-477E-B29F-CBD72487BD3E}" srcId="{D5F47D32-FE92-48C8-B25A-F032DA7A7068}" destId="{F082613D-4C6C-4F4C-ADC0-EF02ABAB5CC9}" srcOrd="1" destOrd="0" parTransId="{35D181B4-BCBD-431D-91E2-C5A53A53B3CB}" sibTransId="{A002C136-0E74-47A3-80D3-EF4DDC76E968}"/>
    <dgm:cxn modelId="{2B7D8227-5226-4069-81CB-B7BF3BAB3C04}" srcId="{D5F47D32-FE92-48C8-B25A-F032DA7A7068}" destId="{848F98B0-B3E8-4259-8C60-202E9272A345}" srcOrd="3" destOrd="0" parTransId="{6D47C3F7-AEAB-4840-ABA8-3E8F3E4644C0}" sibTransId="{35500AB0-EFE0-4E28-B9C4-09629CBBC9E1}"/>
    <dgm:cxn modelId="{71E4D995-DE81-430D-8B88-F599C7B86369}" srcId="{D5F47D32-FE92-48C8-B25A-F032DA7A7068}" destId="{7647818C-3DCB-4166-8E2C-A155F12BF83D}" srcOrd="8" destOrd="0" parTransId="{584CE507-2788-41BC-BB9D-39785FB51518}" sibTransId="{14C56DB4-9AFD-4394-883D-8AD7FB8158F5}"/>
    <dgm:cxn modelId="{38CB1E98-D26E-46F5-BAD3-A79B88572CA2}" type="presOf" srcId="{7A1221A6-51A5-4A29-99C5-A59F00689B3E}" destId="{36B5889C-FEE0-4502-A138-BD0F99BC47AE}" srcOrd="0" destOrd="0" presId="urn:microsoft.com/office/officeart/2005/8/layout/radial1"/>
    <dgm:cxn modelId="{9632DA26-A84C-4279-A535-B39C2FD615B6}" type="presOf" srcId="{A78A0917-7677-4F80-9C79-BEF15F4CF9A8}" destId="{10D2C057-3744-4BA4-84A0-28380E8F7EF3}" srcOrd="0" destOrd="0" presId="urn:microsoft.com/office/officeart/2005/8/layout/radial1"/>
    <dgm:cxn modelId="{C7941BA7-45BF-4D21-A28A-FF4028917A8C}" type="presOf" srcId="{30ED8758-5111-4DE5-A12D-AB5FE4D30076}" destId="{B3ED0023-09C8-49A6-ADA3-1FDB5939A4B7}" srcOrd="1" destOrd="0" presId="urn:microsoft.com/office/officeart/2005/8/layout/radial1"/>
    <dgm:cxn modelId="{C853E1D9-C71E-41E7-9D1F-B832F859781F}" type="presOf" srcId="{30ED8758-5111-4DE5-A12D-AB5FE4D30076}" destId="{BAAA7618-14FA-49CA-8C5D-323991C5CD77}" srcOrd="0" destOrd="0" presId="urn:microsoft.com/office/officeart/2005/8/layout/radial1"/>
    <dgm:cxn modelId="{607682E1-688F-4111-BF36-28049CB9F75F}" type="presOf" srcId="{F082613D-4C6C-4F4C-ADC0-EF02ABAB5CC9}" destId="{4D8F5BF2-E2CC-40ED-A1CF-41A5667F06DC}" srcOrd="0" destOrd="0" presId="urn:microsoft.com/office/officeart/2005/8/layout/radial1"/>
    <dgm:cxn modelId="{75471E3C-BA86-49DA-BC79-DCA82E829996}" type="presOf" srcId="{D0A60C55-CE8B-4377-9B1B-8A61A24FD0E8}" destId="{5518D315-B5AD-49D1-AC4A-662AFD680D5E}" srcOrd="0" destOrd="0" presId="urn:microsoft.com/office/officeart/2005/8/layout/radial1"/>
    <dgm:cxn modelId="{54CEE3EF-4E06-403B-B969-20749C75F4A3}" type="presOf" srcId="{E6C30706-31EC-4ACA-90E6-07B681113555}" destId="{02A3489A-B42D-4E7D-AD7D-E051AEA90E0E}" srcOrd="1" destOrd="0" presId="urn:microsoft.com/office/officeart/2005/8/layout/radial1"/>
    <dgm:cxn modelId="{4E752891-C149-4D48-AE69-004B2C11CF60}" type="presOf" srcId="{9D40F450-771E-4028-898F-906B0A33BECE}" destId="{B3AA2AAD-59BA-4CB4-8D29-F1C1B6432110}" srcOrd="1" destOrd="0" presId="urn:microsoft.com/office/officeart/2005/8/layout/radial1"/>
    <dgm:cxn modelId="{88F12E4A-F55C-46EF-A92F-FCC28C98E5D2}" type="presParOf" srcId="{4B5A6285-1C5E-42D7-8DB1-0A8E9D676072}" destId="{CC657981-CA0F-4376-A995-8226AFD33779}" srcOrd="0" destOrd="0" presId="urn:microsoft.com/office/officeart/2005/8/layout/radial1"/>
    <dgm:cxn modelId="{9BBC124C-7CD3-4197-8555-1982C9AAFCEF}" type="presParOf" srcId="{4B5A6285-1C5E-42D7-8DB1-0A8E9D676072}" destId="{BFE0BF75-C30B-411C-AD50-685CD429701E}" srcOrd="1" destOrd="0" presId="urn:microsoft.com/office/officeart/2005/8/layout/radial1"/>
    <dgm:cxn modelId="{857910AB-3F7C-4822-B597-A844B3919A59}" type="presParOf" srcId="{BFE0BF75-C30B-411C-AD50-685CD429701E}" destId="{02A3489A-B42D-4E7D-AD7D-E051AEA90E0E}" srcOrd="0" destOrd="0" presId="urn:microsoft.com/office/officeart/2005/8/layout/radial1"/>
    <dgm:cxn modelId="{A1377210-81A8-4F3F-99B7-61BD068F8386}" type="presParOf" srcId="{4B5A6285-1C5E-42D7-8DB1-0A8E9D676072}" destId="{5518D315-B5AD-49D1-AC4A-662AFD680D5E}" srcOrd="2" destOrd="0" presId="urn:microsoft.com/office/officeart/2005/8/layout/radial1"/>
    <dgm:cxn modelId="{1EED0EDF-9693-41B3-BCC2-D37FC5FFF79B}" type="presParOf" srcId="{4B5A6285-1C5E-42D7-8DB1-0A8E9D676072}" destId="{99A59F79-7CAA-4853-A735-50CFCF1D178F}" srcOrd="3" destOrd="0" presId="urn:microsoft.com/office/officeart/2005/8/layout/radial1"/>
    <dgm:cxn modelId="{0ABA0161-BE97-482A-81AD-3F60DE23CCBE}" type="presParOf" srcId="{99A59F79-7CAA-4853-A735-50CFCF1D178F}" destId="{AE9032DE-D541-4D50-BE8E-C669D950308A}" srcOrd="0" destOrd="0" presId="urn:microsoft.com/office/officeart/2005/8/layout/radial1"/>
    <dgm:cxn modelId="{1BBCD7DB-3BB3-4DD7-BD17-611FBC411E2D}" type="presParOf" srcId="{4B5A6285-1C5E-42D7-8DB1-0A8E9D676072}" destId="{4D8F5BF2-E2CC-40ED-A1CF-41A5667F06DC}" srcOrd="4" destOrd="0" presId="urn:microsoft.com/office/officeart/2005/8/layout/radial1"/>
    <dgm:cxn modelId="{00478166-849D-4C1C-B66D-0A7DD0108B4B}" type="presParOf" srcId="{4B5A6285-1C5E-42D7-8DB1-0A8E9D676072}" destId="{50D489BB-A8CB-41AC-80CC-357F3E3066C1}" srcOrd="5" destOrd="0" presId="urn:microsoft.com/office/officeart/2005/8/layout/radial1"/>
    <dgm:cxn modelId="{BA7A720E-9ADA-4CB1-A55F-091A66112090}" type="presParOf" srcId="{50D489BB-A8CB-41AC-80CC-357F3E3066C1}" destId="{B3AA2AAD-59BA-4CB4-8D29-F1C1B6432110}" srcOrd="0" destOrd="0" presId="urn:microsoft.com/office/officeart/2005/8/layout/radial1"/>
    <dgm:cxn modelId="{11087191-9967-4C3C-B72D-6CD463A6FCFA}" type="presParOf" srcId="{4B5A6285-1C5E-42D7-8DB1-0A8E9D676072}" destId="{36B5889C-FEE0-4502-A138-BD0F99BC47AE}" srcOrd="6" destOrd="0" presId="urn:microsoft.com/office/officeart/2005/8/layout/radial1"/>
    <dgm:cxn modelId="{ACF39261-BB17-4CB2-AD21-D664AD2984A3}" type="presParOf" srcId="{4B5A6285-1C5E-42D7-8DB1-0A8E9D676072}" destId="{541D8929-CE66-425C-B3DF-CDFA0D791DBB}" srcOrd="7" destOrd="0" presId="urn:microsoft.com/office/officeart/2005/8/layout/radial1"/>
    <dgm:cxn modelId="{487A1060-EE23-4121-A812-0E2BFEC065F5}" type="presParOf" srcId="{541D8929-CE66-425C-B3DF-CDFA0D791DBB}" destId="{78489169-8D23-4D24-9DA2-2671533591C0}" srcOrd="0" destOrd="0" presId="urn:microsoft.com/office/officeart/2005/8/layout/radial1"/>
    <dgm:cxn modelId="{5690B785-05C7-46FC-8982-A4680E98FECC}" type="presParOf" srcId="{4B5A6285-1C5E-42D7-8DB1-0A8E9D676072}" destId="{23AF74FB-2EB5-4BF0-B4BA-95E3B77BC826}" srcOrd="8" destOrd="0" presId="urn:microsoft.com/office/officeart/2005/8/layout/radial1"/>
    <dgm:cxn modelId="{30F7A029-7C8A-47BA-A74F-94F0B606C3B1}" type="presParOf" srcId="{4B5A6285-1C5E-42D7-8DB1-0A8E9D676072}" destId="{157E79CD-8CFB-4825-A043-D9053A6E3939}" srcOrd="9" destOrd="0" presId="urn:microsoft.com/office/officeart/2005/8/layout/radial1"/>
    <dgm:cxn modelId="{4432FBB3-0856-4ED1-B309-FB790AF8B121}" type="presParOf" srcId="{157E79CD-8CFB-4825-A043-D9053A6E3939}" destId="{2242B4E6-CD23-4DAC-8EF7-592630995CAA}" srcOrd="0" destOrd="0" presId="urn:microsoft.com/office/officeart/2005/8/layout/radial1"/>
    <dgm:cxn modelId="{30F9DC3C-F485-459B-AA75-A665B96BC45A}" type="presParOf" srcId="{4B5A6285-1C5E-42D7-8DB1-0A8E9D676072}" destId="{10D2C057-3744-4BA4-84A0-28380E8F7EF3}" srcOrd="10" destOrd="0" presId="urn:microsoft.com/office/officeart/2005/8/layout/radial1"/>
    <dgm:cxn modelId="{D2D7CBCB-B7CD-4F1A-A7C4-CADAA0024D04}" type="presParOf" srcId="{4B5A6285-1C5E-42D7-8DB1-0A8E9D676072}" destId="{EC2AA923-4972-4911-8301-9094E5678069}" srcOrd="11" destOrd="0" presId="urn:microsoft.com/office/officeart/2005/8/layout/radial1"/>
    <dgm:cxn modelId="{E6298748-1F61-461B-BC13-FCB3C9451E65}" type="presParOf" srcId="{EC2AA923-4972-4911-8301-9094E5678069}" destId="{C3646F68-B520-4990-AA42-09B10049BFFF}" srcOrd="0" destOrd="0" presId="urn:microsoft.com/office/officeart/2005/8/layout/radial1"/>
    <dgm:cxn modelId="{5F4248C2-3BB8-4882-A5B4-8A724D6F94C3}" type="presParOf" srcId="{4B5A6285-1C5E-42D7-8DB1-0A8E9D676072}" destId="{4E66E676-E51E-4102-ADAB-0C07CBD1F9B9}" srcOrd="12" destOrd="0" presId="urn:microsoft.com/office/officeart/2005/8/layout/radial1"/>
    <dgm:cxn modelId="{E233A5EE-11D3-4765-B25E-176BBB40EC38}" type="presParOf" srcId="{4B5A6285-1C5E-42D7-8DB1-0A8E9D676072}" destId="{2DCD299F-5BE7-46F4-8D9E-BE1A08E8A58C}" srcOrd="13" destOrd="0" presId="urn:microsoft.com/office/officeart/2005/8/layout/radial1"/>
    <dgm:cxn modelId="{21A28B46-EB13-4E81-BC4F-E0FBC1472215}" type="presParOf" srcId="{2DCD299F-5BE7-46F4-8D9E-BE1A08E8A58C}" destId="{ED9A148A-7AB5-450E-88DF-8B7027731FDD}" srcOrd="0" destOrd="0" presId="urn:microsoft.com/office/officeart/2005/8/layout/radial1"/>
    <dgm:cxn modelId="{78BBE4DA-A547-4F4B-B503-6B0CAF8AA3F6}" type="presParOf" srcId="{4B5A6285-1C5E-42D7-8DB1-0A8E9D676072}" destId="{F5CFD368-99E3-4835-B68C-338DFB57CB0B}" srcOrd="14" destOrd="0" presId="urn:microsoft.com/office/officeart/2005/8/layout/radial1"/>
    <dgm:cxn modelId="{3F18D002-E8C3-4777-9A9E-BA811D64E197}" type="presParOf" srcId="{4B5A6285-1C5E-42D7-8DB1-0A8E9D676072}" destId="{BAAA7618-14FA-49CA-8C5D-323991C5CD77}" srcOrd="15" destOrd="0" presId="urn:microsoft.com/office/officeart/2005/8/layout/radial1"/>
    <dgm:cxn modelId="{07646C48-9583-438A-94F3-BABD6ABB89C9}" type="presParOf" srcId="{BAAA7618-14FA-49CA-8C5D-323991C5CD77}" destId="{B3ED0023-09C8-49A6-ADA3-1FDB5939A4B7}" srcOrd="0" destOrd="0" presId="urn:microsoft.com/office/officeart/2005/8/layout/radial1"/>
    <dgm:cxn modelId="{DC296710-E3C8-4D23-BB4C-8A9BD2560E74}" type="presParOf" srcId="{4B5A6285-1C5E-42D7-8DB1-0A8E9D676072}" destId="{F0138CB3-73AE-4995-9A71-6639A34162B9}" srcOrd="16" destOrd="0" presId="urn:microsoft.com/office/officeart/2005/8/layout/radial1"/>
    <dgm:cxn modelId="{F9006382-8BD8-455B-8D0C-AFAB3DC76786}" type="presParOf" srcId="{4B5A6285-1C5E-42D7-8DB1-0A8E9D676072}" destId="{BFD5A142-4168-430B-952C-9E0B3BA7F828}" srcOrd="17" destOrd="0" presId="urn:microsoft.com/office/officeart/2005/8/layout/radial1"/>
    <dgm:cxn modelId="{F34058CB-6CDA-4170-AC07-397D1B600C84}" type="presParOf" srcId="{BFD5A142-4168-430B-952C-9E0B3BA7F828}" destId="{41C07608-61F0-4E8A-8E11-094D81141EE8}" srcOrd="0" destOrd="0" presId="urn:microsoft.com/office/officeart/2005/8/layout/radial1"/>
    <dgm:cxn modelId="{40934510-3CF4-429C-9AA7-CD908598E42D}" type="presParOf" srcId="{4B5A6285-1C5E-42D7-8DB1-0A8E9D676072}" destId="{38DDEEDA-C0F4-4B0D-9390-C39FB0CB2AFE}" srcOrd="18" destOrd="0" presId="urn:microsoft.com/office/officeart/2005/8/layout/radial1"/>
    <dgm:cxn modelId="{85031A1A-05C9-42E4-8077-060020EE34E2}" type="presParOf" srcId="{4B5A6285-1C5E-42D7-8DB1-0A8E9D676072}" destId="{5E363F21-22D4-4D8C-A920-1039B36D9C2E}" srcOrd="19" destOrd="0" presId="urn:microsoft.com/office/officeart/2005/8/layout/radial1"/>
    <dgm:cxn modelId="{1531FB6D-3B40-461E-A3C3-565BB6511CA1}" type="presParOf" srcId="{5E363F21-22D4-4D8C-A920-1039B36D9C2E}" destId="{99F51EDD-FB88-46FB-B97E-C489ED4F707F}" srcOrd="0" destOrd="0" presId="urn:microsoft.com/office/officeart/2005/8/layout/radial1"/>
    <dgm:cxn modelId="{B08E07CB-601F-4835-9308-FD76C2062B6C}" type="presParOf" srcId="{4B5A6285-1C5E-42D7-8DB1-0A8E9D676072}" destId="{7025E836-9574-4FB7-BBDA-A9313EF68DD5}" srcOrd="2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5204CB-A2E3-494C-95FA-E763FD810CE2}" type="doc">
      <dgm:prSet loTypeId="urn:microsoft.com/office/officeart/2005/8/layout/radial1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5F47D32-FE92-48C8-B25A-F032DA7A7068}">
      <dgm:prSet phldrT="[Text]"/>
      <dgm:spPr/>
      <dgm:t>
        <a:bodyPr/>
        <a:lstStyle/>
        <a:p>
          <a:r>
            <a:rPr lang="en-US" dirty="0" smtClean="0"/>
            <a:t>Uniqueness</a:t>
          </a:r>
          <a:endParaRPr lang="en-US" dirty="0"/>
        </a:p>
      </dgm:t>
    </dgm:pt>
    <dgm:pt modelId="{9504C3D8-E610-42A6-9951-8D89E896D7D7}" type="parTrans" cxnId="{D5EA4EEC-E0FE-44AA-A498-7C9BD98DD1EF}">
      <dgm:prSet/>
      <dgm:spPr/>
      <dgm:t>
        <a:bodyPr/>
        <a:lstStyle/>
        <a:p>
          <a:endParaRPr lang="en-US"/>
        </a:p>
      </dgm:t>
    </dgm:pt>
    <dgm:pt modelId="{531E36A1-5DAC-42C1-A3A1-EA869D9F7109}" type="sibTrans" cxnId="{D5EA4EEC-E0FE-44AA-A498-7C9BD98DD1EF}">
      <dgm:prSet/>
      <dgm:spPr/>
      <dgm:t>
        <a:bodyPr/>
        <a:lstStyle/>
        <a:p>
          <a:endParaRPr lang="en-US"/>
        </a:p>
      </dgm:t>
    </dgm:pt>
    <dgm:pt modelId="{D0A60C55-CE8B-4377-9B1B-8A61A24FD0E8}">
      <dgm:prSet phldrT="[Text]"/>
      <dgm:spPr/>
      <dgm:t>
        <a:bodyPr/>
        <a:lstStyle/>
        <a:p>
          <a:r>
            <a:rPr lang="en-US" dirty="0" smtClean="0"/>
            <a:t>Product Differentiation</a:t>
          </a:r>
          <a:endParaRPr lang="en-US" dirty="0"/>
        </a:p>
      </dgm:t>
    </dgm:pt>
    <dgm:pt modelId="{E6C30706-31EC-4ACA-90E6-07B681113555}" type="parTrans" cxnId="{E74F8B8F-5577-45A4-8225-C8B1B575EF08}">
      <dgm:prSet/>
      <dgm:spPr/>
      <dgm:t>
        <a:bodyPr/>
        <a:lstStyle/>
        <a:p>
          <a:endParaRPr lang="en-US"/>
        </a:p>
      </dgm:t>
    </dgm:pt>
    <dgm:pt modelId="{50D4AF6B-F2BA-4710-832D-E35D7062AD61}" type="sibTrans" cxnId="{E74F8B8F-5577-45A4-8225-C8B1B575EF08}">
      <dgm:prSet/>
      <dgm:spPr/>
      <dgm:t>
        <a:bodyPr/>
        <a:lstStyle/>
        <a:p>
          <a:endParaRPr lang="en-US"/>
        </a:p>
      </dgm:t>
    </dgm:pt>
    <dgm:pt modelId="{F082613D-4C6C-4F4C-ADC0-EF02ABAB5CC9}">
      <dgm:prSet phldrT="[Text]"/>
      <dgm:spPr/>
      <dgm:t>
        <a:bodyPr/>
        <a:lstStyle/>
        <a:p>
          <a:r>
            <a:rPr lang="en-US" dirty="0" smtClean="0"/>
            <a:t>Price Differentiation</a:t>
          </a:r>
          <a:endParaRPr lang="en-US" dirty="0"/>
        </a:p>
      </dgm:t>
    </dgm:pt>
    <dgm:pt modelId="{35D181B4-BCBD-431D-91E2-C5A53A53B3CB}" type="parTrans" cxnId="{E3BE8707-FC2B-477E-B29F-CBD72487BD3E}">
      <dgm:prSet/>
      <dgm:spPr/>
      <dgm:t>
        <a:bodyPr/>
        <a:lstStyle/>
        <a:p>
          <a:endParaRPr lang="en-US"/>
        </a:p>
      </dgm:t>
    </dgm:pt>
    <dgm:pt modelId="{A002C136-0E74-47A3-80D3-EF4DDC76E968}" type="sibTrans" cxnId="{E3BE8707-FC2B-477E-B29F-CBD72487BD3E}">
      <dgm:prSet/>
      <dgm:spPr/>
      <dgm:t>
        <a:bodyPr/>
        <a:lstStyle/>
        <a:p>
          <a:endParaRPr lang="en-US"/>
        </a:p>
      </dgm:t>
    </dgm:pt>
    <dgm:pt modelId="{7A1221A6-51A5-4A29-99C5-A59F00689B3E}">
      <dgm:prSet phldrT="[Text]"/>
      <dgm:spPr/>
      <dgm:t>
        <a:bodyPr/>
        <a:lstStyle/>
        <a:p>
          <a:r>
            <a:rPr lang="en-US" dirty="0" smtClean="0"/>
            <a:t>Distribution Differentiation</a:t>
          </a:r>
          <a:endParaRPr lang="en-US" dirty="0"/>
        </a:p>
      </dgm:t>
    </dgm:pt>
    <dgm:pt modelId="{9D40F450-771E-4028-898F-906B0A33BECE}" type="parTrans" cxnId="{6D338CE2-B7DA-4F2A-AB16-452289D99C20}">
      <dgm:prSet/>
      <dgm:spPr/>
      <dgm:t>
        <a:bodyPr/>
        <a:lstStyle/>
        <a:p>
          <a:endParaRPr lang="en-US"/>
        </a:p>
      </dgm:t>
    </dgm:pt>
    <dgm:pt modelId="{EC53A0AB-04E2-43E7-A23F-FDBBE16D3D19}" type="sibTrans" cxnId="{6D338CE2-B7DA-4F2A-AB16-452289D99C20}">
      <dgm:prSet/>
      <dgm:spPr/>
      <dgm:t>
        <a:bodyPr/>
        <a:lstStyle/>
        <a:p>
          <a:endParaRPr lang="en-US"/>
        </a:p>
      </dgm:t>
    </dgm:pt>
    <dgm:pt modelId="{848F98B0-B3E8-4259-8C60-202E9272A345}">
      <dgm:prSet phldrT="[Text]"/>
      <dgm:spPr/>
      <dgm:t>
        <a:bodyPr/>
        <a:lstStyle/>
        <a:p>
          <a:r>
            <a:rPr lang="en-US" dirty="0" smtClean="0"/>
            <a:t>Brand Differentiation</a:t>
          </a:r>
          <a:endParaRPr lang="en-US" dirty="0"/>
        </a:p>
      </dgm:t>
    </dgm:pt>
    <dgm:pt modelId="{6D47C3F7-AEAB-4840-ABA8-3E8F3E4644C0}" type="parTrans" cxnId="{2B7D8227-5226-4069-81CB-B7BF3BAB3C04}">
      <dgm:prSet/>
      <dgm:spPr/>
      <dgm:t>
        <a:bodyPr/>
        <a:lstStyle/>
        <a:p>
          <a:endParaRPr lang="en-US"/>
        </a:p>
      </dgm:t>
    </dgm:pt>
    <dgm:pt modelId="{35500AB0-EFE0-4E28-B9C4-09629CBBC9E1}" type="sibTrans" cxnId="{2B7D8227-5226-4069-81CB-B7BF3BAB3C04}">
      <dgm:prSet/>
      <dgm:spPr/>
      <dgm:t>
        <a:bodyPr/>
        <a:lstStyle/>
        <a:p>
          <a:endParaRPr lang="en-US"/>
        </a:p>
      </dgm:t>
    </dgm:pt>
    <dgm:pt modelId="{60EF10E5-184D-477A-BA81-265929AF3BA1}">
      <dgm:prSet/>
      <dgm:spPr/>
      <dgm:t>
        <a:bodyPr/>
        <a:lstStyle/>
        <a:p>
          <a:r>
            <a:rPr lang="en-US" dirty="0" smtClean="0"/>
            <a:t>Promotional Differentiation</a:t>
          </a:r>
          <a:endParaRPr lang="en-US" dirty="0"/>
        </a:p>
      </dgm:t>
    </dgm:pt>
    <dgm:pt modelId="{32025626-7463-44C6-9C15-E7D609D36E35}" type="parTrans" cxnId="{1F638A34-7EA5-480C-8B2D-52C16FC3624F}">
      <dgm:prSet/>
      <dgm:spPr/>
      <dgm:t>
        <a:bodyPr/>
        <a:lstStyle/>
        <a:p>
          <a:endParaRPr lang="en-US"/>
        </a:p>
      </dgm:t>
    </dgm:pt>
    <dgm:pt modelId="{E5040AE0-5F7D-4FA8-BE1A-B21E818C43E0}" type="sibTrans" cxnId="{1F638A34-7EA5-480C-8B2D-52C16FC3624F}">
      <dgm:prSet/>
      <dgm:spPr/>
      <dgm:t>
        <a:bodyPr/>
        <a:lstStyle/>
        <a:p>
          <a:endParaRPr lang="en-US"/>
        </a:p>
      </dgm:t>
    </dgm:pt>
    <dgm:pt modelId="{4B5A6285-1C5E-42D7-8DB1-0A8E9D676072}" type="pres">
      <dgm:prSet presAssocID="{365204CB-A2E3-494C-95FA-E763FD810CE2}" presName="cycle" presStyleCnt="0">
        <dgm:presLayoutVars>
          <dgm:chMax val="1"/>
          <dgm:dir val="rev"/>
          <dgm:animLvl val="ctr"/>
          <dgm:resizeHandles val="exact"/>
        </dgm:presLayoutVars>
      </dgm:prSet>
      <dgm:spPr/>
    </dgm:pt>
    <dgm:pt modelId="{CC657981-CA0F-4376-A995-8226AFD33779}" type="pres">
      <dgm:prSet presAssocID="{D5F47D32-FE92-48C8-B25A-F032DA7A7068}" presName="centerShape" presStyleLbl="node0" presStyleIdx="0" presStyleCnt="1" custScaleX="121301" custScaleY="121300"/>
      <dgm:spPr/>
    </dgm:pt>
    <dgm:pt modelId="{BFE0BF75-C30B-411C-AD50-685CD429701E}" type="pres">
      <dgm:prSet presAssocID="{E6C30706-31EC-4ACA-90E6-07B681113555}" presName="Name9" presStyleLbl="parChTrans1D2" presStyleIdx="0" presStyleCnt="5"/>
      <dgm:spPr/>
    </dgm:pt>
    <dgm:pt modelId="{02A3489A-B42D-4E7D-AD7D-E051AEA90E0E}" type="pres">
      <dgm:prSet presAssocID="{E6C30706-31EC-4ACA-90E6-07B681113555}" presName="connTx" presStyleLbl="parChTrans1D2" presStyleIdx="0" presStyleCnt="5"/>
      <dgm:spPr/>
    </dgm:pt>
    <dgm:pt modelId="{5518D315-B5AD-49D1-AC4A-662AFD680D5E}" type="pres">
      <dgm:prSet presAssocID="{D0A60C55-CE8B-4377-9B1B-8A61A24FD0E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A59F79-7CAA-4853-A735-50CFCF1D178F}" type="pres">
      <dgm:prSet presAssocID="{35D181B4-BCBD-431D-91E2-C5A53A53B3CB}" presName="Name9" presStyleLbl="parChTrans1D2" presStyleIdx="1" presStyleCnt="5"/>
      <dgm:spPr/>
    </dgm:pt>
    <dgm:pt modelId="{AE9032DE-D541-4D50-BE8E-C669D950308A}" type="pres">
      <dgm:prSet presAssocID="{35D181B4-BCBD-431D-91E2-C5A53A53B3CB}" presName="connTx" presStyleLbl="parChTrans1D2" presStyleIdx="1" presStyleCnt="5"/>
      <dgm:spPr/>
    </dgm:pt>
    <dgm:pt modelId="{4D8F5BF2-E2CC-40ED-A1CF-41A5667F06DC}" type="pres">
      <dgm:prSet presAssocID="{F082613D-4C6C-4F4C-ADC0-EF02ABAB5CC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D489BB-A8CB-41AC-80CC-357F3E3066C1}" type="pres">
      <dgm:prSet presAssocID="{9D40F450-771E-4028-898F-906B0A33BECE}" presName="Name9" presStyleLbl="parChTrans1D2" presStyleIdx="2" presStyleCnt="5"/>
      <dgm:spPr/>
    </dgm:pt>
    <dgm:pt modelId="{B3AA2AAD-59BA-4CB4-8D29-F1C1B6432110}" type="pres">
      <dgm:prSet presAssocID="{9D40F450-771E-4028-898F-906B0A33BECE}" presName="connTx" presStyleLbl="parChTrans1D2" presStyleIdx="2" presStyleCnt="5"/>
      <dgm:spPr/>
    </dgm:pt>
    <dgm:pt modelId="{36B5889C-FEE0-4502-A138-BD0F99BC47AE}" type="pres">
      <dgm:prSet presAssocID="{7A1221A6-51A5-4A29-99C5-A59F00689B3E}" presName="node" presStyleLbl="node1" presStyleIdx="2" presStyleCnt="5">
        <dgm:presLayoutVars>
          <dgm:bulletEnabled val="1"/>
        </dgm:presLayoutVars>
      </dgm:prSet>
      <dgm:spPr/>
    </dgm:pt>
    <dgm:pt modelId="{541D8929-CE66-425C-B3DF-CDFA0D791DBB}" type="pres">
      <dgm:prSet presAssocID="{6D47C3F7-AEAB-4840-ABA8-3E8F3E4644C0}" presName="Name9" presStyleLbl="parChTrans1D2" presStyleIdx="3" presStyleCnt="5"/>
      <dgm:spPr/>
    </dgm:pt>
    <dgm:pt modelId="{78489169-8D23-4D24-9DA2-2671533591C0}" type="pres">
      <dgm:prSet presAssocID="{6D47C3F7-AEAB-4840-ABA8-3E8F3E4644C0}" presName="connTx" presStyleLbl="parChTrans1D2" presStyleIdx="3" presStyleCnt="5"/>
      <dgm:spPr/>
    </dgm:pt>
    <dgm:pt modelId="{23AF74FB-2EB5-4BF0-B4BA-95E3B77BC826}" type="pres">
      <dgm:prSet presAssocID="{848F98B0-B3E8-4259-8C60-202E9272A34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C9007B-E778-4121-8F46-9D7D98DA580D}" type="pres">
      <dgm:prSet presAssocID="{32025626-7463-44C6-9C15-E7D609D36E35}" presName="Name9" presStyleLbl="parChTrans1D2" presStyleIdx="4" presStyleCnt="5"/>
      <dgm:spPr/>
    </dgm:pt>
    <dgm:pt modelId="{8DE1C60B-B9D3-4ED0-A2C1-3F5B9B3B766A}" type="pres">
      <dgm:prSet presAssocID="{32025626-7463-44C6-9C15-E7D609D36E35}" presName="connTx" presStyleLbl="parChTrans1D2" presStyleIdx="4" presStyleCnt="5"/>
      <dgm:spPr/>
    </dgm:pt>
    <dgm:pt modelId="{2227870C-75F9-4C22-9701-4E5BA383959B}" type="pres">
      <dgm:prSet presAssocID="{60EF10E5-184D-477A-BA81-265929AF3BA1}" presName="node" presStyleLbl="node1" presStyleIdx="4" presStyleCnt="5">
        <dgm:presLayoutVars>
          <dgm:bulletEnabled val="1"/>
        </dgm:presLayoutVars>
      </dgm:prSet>
      <dgm:spPr/>
    </dgm:pt>
  </dgm:ptLst>
  <dgm:cxnLst>
    <dgm:cxn modelId="{D5EA4EEC-E0FE-44AA-A498-7C9BD98DD1EF}" srcId="{365204CB-A2E3-494C-95FA-E763FD810CE2}" destId="{D5F47D32-FE92-48C8-B25A-F032DA7A7068}" srcOrd="0" destOrd="0" parTransId="{9504C3D8-E610-42A6-9951-8D89E896D7D7}" sibTransId="{531E36A1-5DAC-42C1-A3A1-EA869D9F7109}"/>
    <dgm:cxn modelId="{BF6EF1EE-D45A-4D1B-B168-B348782D0B9F}" type="presOf" srcId="{32025626-7463-44C6-9C15-E7D609D36E35}" destId="{8DE1C60B-B9D3-4ED0-A2C1-3F5B9B3B766A}" srcOrd="1" destOrd="0" presId="urn:microsoft.com/office/officeart/2005/8/layout/radial1"/>
    <dgm:cxn modelId="{286D5463-AFAF-4EC5-B046-99BA588AA0D4}" type="presOf" srcId="{32025626-7463-44C6-9C15-E7D609D36E35}" destId="{23C9007B-E778-4121-8F46-9D7D98DA580D}" srcOrd="0" destOrd="0" presId="urn:microsoft.com/office/officeart/2005/8/layout/radial1"/>
    <dgm:cxn modelId="{BE32F763-A440-4E14-A974-FABE7DF4C91E}" type="presOf" srcId="{6D47C3F7-AEAB-4840-ABA8-3E8F3E4644C0}" destId="{78489169-8D23-4D24-9DA2-2671533591C0}" srcOrd="1" destOrd="0" presId="urn:microsoft.com/office/officeart/2005/8/layout/radial1"/>
    <dgm:cxn modelId="{5B68B67A-3D8E-4A66-B7AF-C9B499124341}" type="presOf" srcId="{848F98B0-B3E8-4259-8C60-202E9272A345}" destId="{23AF74FB-2EB5-4BF0-B4BA-95E3B77BC826}" srcOrd="0" destOrd="0" presId="urn:microsoft.com/office/officeart/2005/8/layout/radial1"/>
    <dgm:cxn modelId="{A456194E-607F-4BB3-87BE-E87A9CC52F4B}" type="presOf" srcId="{E6C30706-31EC-4ACA-90E6-07B681113555}" destId="{02A3489A-B42D-4E7D-AD7D-E051AEA90E0E}" srcOrd="1" destOrd="0" presId="urn:microsoft.com/office/officeart/2005/8/layout/radial1"/>
    <dgm:cxn modelId="{761C23B1-BB29-43A8-B760-F01307747D3F}" type="presOf" srcId="{9D40F450-771E-4028-898F-906B0A33BECE}" destId="{50D489BB-A8CB-41AC-80CC-357F3E3066C1}" srcOrd="0" destOrd="0" presId="urn:microsoft.com/office/officeart/2005/8/layout/radial1"/>
    <dgm:cxn modelId="{6D338CE2-B7DA-4F2A-AB16-452289D99C20}" srcId="{D5F47D32-FE92-48C8-B25A-F032DA7A7068}" destId="{7A1221A6-51A5-4A29-99C5-A59F00689B3E}" srcOrd="2" destOrd="0" parTransId="{9D40F450-771E-4028-898F-906B0A33BECE}" sibTransId="{EC53A0AB-04E2-43E7-A23F-FDBBE16D3D19}"/>
    <dgm:cxn modelId="{E74F8B8F-5577-45A4-8225-C8B1B575EF08}" srcId="{D5F47D32-FE92-48C8-B25A-F032DA7A7068}" destId="{D0A60C55-CE8B-4377-9B1B-8A61A24FD0E8}" srcOrd="0" destOrd="0" parTransId="{E6C30706-31EC-4ACA-90E6-07B681113555}" sibTransId="{50D4AF6B-F2BA-4710-832D-E35D7062AD61}"/>
    <dgm:cxn modelId="{1F638A34-7EA5-480C-8B2D-52C16FC3624F}" srcId="{D5F47D32-FE92-48C8-B25A-F032DA7A7068}" destId="{60EF10E5-184D-477A-BA81-265929AF3BA1}" srcOrd="4" destOrd="0" parTransId="{32025626-7463-44C6-9C15-E7D609D36E35}" sibTransId="{E5040AE0-5F7D-4FA8-BE1A-B21E818C43E0}"/>
    <dgm:cxn modelId="{E3BE8707-FC2B-477E-B29F-CBD72487BD3E}" srcId="{D5F47D32-FE92-48C8-B25A-F032DA7A7068}" destId="{F082613D-4C6C-4F4C-ADC0-EF02ABAB5CC9}" srcOrd="1" destOrd="0" parTransId="{35D181B4-BCBD-431D-91E2-C5A53A53B3CB}" sibTransId="{A002C136-0E74-47A3-80D3-EF4DDC76E968}"/>
    <dgm:cxn modelId="{0707C330-6666-455B-BE0C-6EF17551B9BB}" type="presOf" srcId="{35D181B4-BCBD-431D-91E2-C5A53A53B3CB}" destId="{AE9032DE-D541-4D50-BE8E-C669D950308A}" srcOrd="1" destOrd="0" presId="urn:microsoft.com/office/officeart/2005/8/layout/radial1"/>
    <dgm:cxn modelId="{DC12BE15-5024-4D08-9704-39C4AF581A67}" type="presOf" srcId="{6D47C3F7-AEAB-4840-ABA8-3E8F3E4644C0}" destId="{541D8929-CE66-425C-B3DF-CDFA0D791DBB}" srcOrd="0" destOrd="0" presId="urn:microsoft.com/office/officeart/2005/8/layout/radial1"/>
    <dgm:cxn modelId="{2B7D8227-5226-4069-81CB-B7BF3BAB3C04}" srcId="{D5F47D32-FE92-48C8-B25A-F032DA7A7068}" destId="{848F98B0-B3E8-4259-8C60-202E9272A345}" srcOrd="3" destOrd="0" parTransId="{6D47C3F7-AEAB-4840-ABA8-3E8F3E4644C0}" sibTransId="{35500AB0-EFE0-4E28-B9C4-09629CBBC9E1}"/>
    <dgm:cxn modelId="{ACE13BC1-A354-4D48-A47C-45AE790FB037}" type="presOf" srcId="{E6C30706-31EC-4ACA-90E6-07B681113555}" destId="{BFE0BF75-C30B-411C-AD50-685CD429701E}" srcOrd="0" destOrd="0" presId="urn:microsoft.com/office/officeart/2005/8/layout/radial1"/>
    <dgm:cxn modelId="{6F00D662-CF79-4095-A60D-90DDE00BA284}" type="presOf" srcId="{7A1221A6-51A5-4A29-99C5-A59F00689B3E}" destId="{36B5889C-FEE0-4502-A138-BD0F99BC47AE}" srcOrd="0" destOrd="0" presId="urn:microsoft.com/office/officeart/2005/8/layout/radial1"/>
    <dgm:cxn modelId="{2D710753-8EE2-4E57-BD38-E9B3782D616C}" type="presOf" srcId="{60EF10E5-184D-477A-BA81-265929AF3BA1}" destId="{2227870C-75F9-4C22-9701-4E5BA383959B}" srcOrd="0" destOrd="0" presId="urn:microsoft.com/office/officeart/2005/8/layout/radial1"/>
    <dgm:cxn modelId="{057F14FB-78D6-49B2-8871-D13207401E00}" type="presOf" srcId="{35D181B4-BCBD-431D-91E2-C5A53A53B3CB}" destId="{99A59F79-7CAA-4853-A735-50CFCF1D178F}" srcOrd="0" destOrd="0" presId="urn:microsoft.com/office/officeart/2005/8/layout/radial1"/>
    <dgm:cxn modelId="{A8ADA0E8-7C35-4151-861E-5297DE5338D7}" type="presOf" srcId="{365204CB-A2E3-494C-95FA-E763FD810CE2}" destId="{4B5A6285-1C5E-42D7-8DB1-0A8E9D676072}" srcOrd="0" destOrd="0" presId="urn:microsoft.com/office/officeart/2005/8/layout/radial1"/>
    <dgm:cxn modelId="{E9BA786A-8192-4422-A2DB-DC9944252DA5}" type="presOf" srcId="{9D40F450-771E-4028-898F-906B0A33BECE}" destId="{B3AA2AAD-59BA-4CB4-8D29-F1C1B6432110}" srcOrd="1" destOrd="0" presId="urn:microsoft.com/office/officeart/2005/8/layout/radial1"/>
    <dgm:cxn modelId="{C4CAA9EB-DC21-4A32-9E23-20FC00072FF9}" type="presOf" srcId="{D5F47D32-FE92-48C8-B25A-F032DA7A7068}" destId="{CC657981-CA0F-4376-A995-8226AFD33779}" srcOrd="0" destOrd="0" presId="urn:microsoft.com/office/officeart/2005/8/layout/radial1"/>
    <dgm:cxn modelId="{84B89CC7-4CC5-4FBB-8A02-EC6A318B9AAE}" type="presOf" srcId="{D0A60C55-CE8B-4377-9B1B-8A61A24FD0E8}" destId="{5518D315-B5AD-49D1-AC4A-662AFD680D5E}" srcOrd="0" destOrd="0" presId="urn:microsoft.com/office/officeart/2005/8/layout/radial1"/>
    <dgm:cxn modelId="{8275A350-1FC7-4C59-9F9C-3FB569DDAFE6}" type="presOf" srcId="{F082613D-4C6C-4F4C-ADC0-EF02ABAB5CC9}" destId="{4D8F5BF2-E2CC-40ED-A1CF-41A5667F06DC}" srcOrd="0" destOrd="0" presId="urn:microsoft.com/office/officeart/2005/8/layout/radial1"/>
    <dgm:cxn modelId="{F83A8BB0-2A46-4F0A-8B68-2515326CF4CB}" type="presParOf" srcId="{4B5A6285-1C5E-42D7-8DB1-0A8E9D676072}" destId="{CC657981-CA0F-4376-A995-8226AFD33779}" srcOrd="0" destOrd="0" presId="urn:microsoft.com/office/officeart/2005/8/layout/radial1"/>
    <dgm:cxn modelId="{33FE31C0-EB4C-482A-88C7-1EDF349BD566}" type="presParOf" srcId="{4B5A6285-1C5E-42D7-8DB1-0A8E9D676072}" destId="{BFE0BF75-C30B-411C-AD50-685CD429701E}" srcOrd="1" destOrd="0" presId="urn:microsoft.com/office/officeart/2005/8/layout/radial1"/>
    <dgm:cxn modelId="{A890F50E-D81E-41BE-B5BF-5A9C52BF171B}" type="presParOf" srcId="{BFE0BF75-C30B-411C-AD50-685CD429701E}" destId="{02A3489A-B42D-4E7D-AD7D-E051AEA90E0E}" srcOrd="0" destOrd="0" presId="urn:microsoft.com/office/officeart/2005/8/layout/radial1"/>
    <dgm:cxn modelId="{4D008BF7-FD63-46E2-8D46-7B0831669DAF}" type="presParOf" srcId="{4B5A6285-1C5E-42D7-8DB1-0A8E9D676072}" destId="{5518D315-B5AD-49D1-AC4A-662AFD680D5E}" srcOrd="2" destOrd="0" presId="urn:microsoft.com/office/officeart/2005/8/layout/radial1"/>
    <dgm:cxn modelId="{3BB666D1-59E2-4948-8200-5B288A1F1D10}" type="presParOf" srcId="{4B5A6285-1C5E-42D7-8DB1-0A8E9D676072}" destId="{99A59F79-7CAA-4853-A735-50CFCF1D178F}" srcOrd="3" destOrd="0" presId="urn:microsoft.com/office/officeart/2005/8/layout/radial1"/>
    <dgm:cxn modelId="{38162E85-0128-4661-9106-E2ABDBB5A420}" type="presParOf" srcId="{99A59F79-7CAA-4853-A735-50CFCF1D178F}" destId="{AE9032DE-D541-4D50-BE8E-C669D950308A}" srcOrd="0" destOrd="0" presId="urn:microsoft.com/office/officeart/2005/8/layout/radial1"/>
    <dgm:cxn modelId="{73F9E0E8-EAF7-4D2F-B221-D55B676CA493}" type="presParOf" srcId="{4B5A6285-1C5E-42D7-8DB1-0A8E9D676072}" destId="{4D8F5BF2-E2CC-40ED-A1CF-41A5667F06DC}" srcOrd="4" destOrd="0" presId="urn:microsoft.com/office/officeart/2005/8/layout/radial1"/>
    <dgm:cxn modelId="{B7CBEA39-40C5-4A74-9783-F3073445938C}" type="presParOf" srcId="{4B5A6285-1C5E-42D7-8DB1-0A8E9D676072}" destId="{50D489BB-A8CB-41AC-80CC-357F3E3066C1}" srcOrd="5" destOrd="0" presId="urn:microsoft.com/office/officeart/2005/8/layout/radial1"/>
    <dgm:cxn modelId="{3D3F8A41-138C-40B7-BAD0-C20B3807E6EC}" type="presParOf" srcId="{50D489BB-A8CB-41AC-80CC-357F3E3066C1}" destId="{B3AA2AAD-59BA-4CB4-8D29-F1C1B6432110}" srcOrd="0" destOrd="0" presId="urn:microsoft.com/office/officeart/2005/8/layout/radial1"/>
    <dgm:cxn modelId="{74ECE607-74E8-435C-8883-341B7A0EB1E9}" type="presParOf" srcId="{4B5A6285-1C5E-42D7-8DB1-0A8E9D676072}" destId="{36B5889C-FEE0-4502-A138-BD0F99BC47AE}" srcOrd="6" destOrd="0" presId="urn:microsoft.com/office/officeart/2005/8/layout/radial1"/>
    <dgm:cxn modelId="{88770530-1E89-4F95-896D-3D54FEE3E43B}" type="presParOf" srcId="{4B5A6285-1C5E-42D7-8DB1-0A8E9D676072}" destId="{541D8929-CE66-425C-B3DF-CDFA0D791DBB}" srcOrd="7" destOrd="0" presId="urn:microsoft.com/office/officeart/2005/8/layout/radial1"/>
    <dgm:cxn modelId="{EDE948B5-E731-4225-8717-BEA2153670C0}" type="presParOf" srcId="{541D8929-CE66-425C-B3DF-CDFA0D791DBB}" destId="{78489169-8D23-4D24-9DA2-2671533591C0}" srcOrd="0" destOrd="0" presId="urn:microsoft.com/office/officeart/2005/8/layout/radial1"/>
    <dgm:cxn modelId="{4EFCA226-1994-4FB1-8BCC-B99E1E8920E9}" type="presParOf" srcId="{4B5A6285-1C5E-42D7-8DB1-0A8E9D676072}" destId="{23AF74FB-2EB5-4BF0-B4BA-95E3B77BC826}" srcOrd="8" destOrd="0" presId="urn:microsoft.com/office/officeart/2005/8/layout/radial1"/>
    <dgm:cxn modelId="{3CD375BD-4C94-450D-9289-BAA2477D0199}" type="presParOf" srcId="{4B5A6285-1C5E-42D7-8DB1-0A8E9D676072}" destId="{23C9007B-E778-4121-8F46-9D7D98DA580D}" srcOrd="9" destOrd="0" presId="urn:microsoft.com/office/officeart/2005/8/layout/radial1"/>
    <dgm:cxn modelId="{8D4F16C7-AB85-4179-8D34-6317D86C2D85}" type="presParOf" srcId="{23C9007B-E778-4121-8F46-9D7D98DA580D}" destId="{8DE1C60B-B9D3-4ED0-A2C1-3F5B9B3B766A}" srcOrd="0" destOrd="0" presId="urn:microsoft.com/office/officeart/2005/8/layout/radial1"/>
    <dgm:cxn modelId="{F393755C-EC17-4D49-A652-0F3BCE568526}" type="presParOf" srcId="{4B5A6285-1C5E-42D7-8DB1-0A8E9D676072}" destId="{2227870C-75F9-4C22-9701-4E5BA383959B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06C6A9-C7C6-4AE4-A81A-3154F6CDF9C4}">
      <dsp:nvSpPr>
        <dsp:cNvPr id="0" name=""/>
        <dsp:cNvSpPr/>
      </dsp:nvSpPr>
      <dsp:spPr>
        <a:xfrm>
          <a:off x="230743" y="1339"/>
          <a:ext cx="2284660" cy="1370796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Market advantage Financial disadvantage</a:t>
          </a:r>
          <a:endParaRPr lang="en-US" sz="2300" kern="1200" dirty="0"/>
        </a:p>
      </dsp:txBody>
      <dsp:txXfrm>
        <a:off x="230743" y="1339"/>
        <a:ext cx="2284660" cy="1370796"/>
      </dsp:txXfrm>
    </dsp:sp>
    <dsp:sp modelId="{5189C8F9-9EA0-419E-8DD8-133AB7D36925}">
      <dsp:nvSpPr>
        <dsp:cNvPr id="0" name=""/>
        <dsp:cNvSpPr/>
      </dsp:nvSpPr>
      <dsp:spPr>
        <a:xfrm>
          <a:off x="2743869" y="1339"/>
          <a:ext cx="2284660" cy="1370796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-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Market advantage</a:t>
          </a:r>
          <a:endParaRPr lang="en-US" sz="2300" kern="1200" dirty="0"/>
        </a:p>
      </dsp:txBody>
      <dsp:txXfrm>
        <a:off x="2743869" y="1339"/>
        <a:ext cx="2284660" cy="1370796"/>
      </dsp:txXfrm>
    </dsp:sp>
    <dsp:sp modelId="{C3DB71A8-91EF-43D3-AA70-547E478A0630}">
      <dsp:nvSpPr>
        <dsp:cNvPr id="0" name=""/>
        <dsp:cNvSpPr/>
      </dsp:nvSpPr>
      <dsp:spPr>
        <a:xfrm>
          <a:off x="5256996" y="1339"/>
          <a:ext cx="2284660" cy="1370796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-1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Market &amp; Financial advantage</a:t>
          </a:r>
          <a:endParaRPr lang="en-US" sz="2300" kern="1200" dirty="0"/>
        </a:p>
      </dsp:txBody>
      <dsp:txXfrm>
        <a:off x="5256996" y="1339"/>
        <a:ext cx="2284660" cy="1370796"/>
      </dsp:txXfrm>
    </dsp:sp>
    <dsp:sp modelId="{353B4336-D1EA-47A8-9AC5-8E0B591E78F7}">
      <dsp:nvSpPr>
        <dsp:cNvPr id="0" name=""/>
        <dsp:cNvSpPr/>
      </dsp:nvSpPr>
      <dsp:spPr>
        <a:xfrm>
          <a:off x="230743" y="1600601"/>
          <a:ext cx="2284660" cy="1370796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-1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Financial disadvantage</a:t>
          </a:r>
          <a:endParaRPr lang="en-US" sz="2300" kern="1200" dirty="0"/>
        </a:p>
      </dsp:txBody>
      <dsp:txXfrm>
        <a:off x="230743" y="1600601"/>
        <a:ext cx="2284660" cy="1370796"/>
      </dsp:txXfrm>
    </dsp:sp>
    <dsp:sp modelId="{0770573B-FD49-4337-B695-2C501A5E5718}">
      <dsp:nvSpPr>
        <dsp:cNvPr id="0" name=""/>
        <dsp:cNvSpPr/>
      </dsp:nvSpPr>
      <dsp:spPr>
        <a:xfrm>
          <a:off x="2743869" y="1600601"/>
          <a:ext cx="2284660" cy="1370796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Stuck in the middle</a:t>
          </a:r>
          <a:endParaRPr lang="en-US" sz="2300" kern="1200" dirty="0"/>
        </a:p>
      </dsp:txBody>
      <dsp:txXfrm>
        <a:off x="2743869" y="1600601"/>
        <a:ext cx="2284660" cy="1370796"/>
      </dsp:txXfrm>
    </dsp:sp>
    <dsp:sp modelId="{751EF12F-A4C9-4503-8D26-A70917802347}">
      <dsp:nvSpPr>
        <dsp:cNvPr id="0" name=""/>
        <dsp:cNvSpPr/>
      </dsp:nvSpPr>
      <dsp:spPr>
        <a:xfrm>
          <a:off x="5256996" y="1600601"/>
          <a:ext cx="2284660" cy="1370796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-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Financial advantage</a:t>
          </a:r>
          <a:endParaRPr lang="en-US" sz="2300" kern="1200" dirty="0"/>
        </a:p>
      </dsp:txBody>
      <dsp:txXfrm>
        <a:off x="5256996" y="1600601"/>
        <a:ext cx="2284660" cy="1370796"/>
      </dsp:txXfrm>
    </dsp:sp>
    <dsp:sp modelId="{5D6E8EBF-A044-41F3-B738-5328B1B4CBAD}">
      <dsp:nvSpPr>
        <dsp:cNvPr id="0" name=""/>
        <dsp:cNvSpPr/>
      </dsp:nvSpPr>
      <dsp:spPr>
        <a:xfrm>
          <a:off x="230743" y="3199864"/>
          <a:ext cx="2284660" cy="1370796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-3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Market &amp; Financial disadvantage</a:t>
          </a:r>
          <a:endParaRPr lang="en-US" sz="2300" kern="1200" dirty="0"/>
        </a:p>
      </dsp:txBody>
      <dsp:txXfrm>
        <a:off x="230743" y="3199864"/>
        <a:ext cx="2284660" cy="1370796"/>
      </dsp:txXfrm>
    </dsp:sp>
    <dsp:sp modelId="{F91EADFE-DBB6-492A-9823-755A914CA63D}">
      <dsp:nvSpPr>
        <dsp:cNvPr id="0" name=""/>
        <dsp:cNvSpPr/>
      </dsp:nvSpPr>
      <dsp:spPr>
        <a:xfrm>
          <a:off x="2743869" y="3199864"/>
          <a:ext cx="2284660" cy="1370796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-3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Market disadvantage</a:t>
          </a:r>
          <a:endParaRPr lang="en-US" sz="2300" kern="1200" dirty="0"/>
        </a:p>
      </dsp:txBody>
      <dsp:txXfrm>
        <a:off x="2743869" y="3199864"/>
        <a:ext cx="2284660" cy="1370796"/>
      </dsp:txXfrm>
    </dsp:sp>
    <dsp:sp modelId="{20F524A8-BEDE-4761-9E0E-BD74E6D7511E}">
      <dsp:nvSpPr>
        <dsp:cNvPr id="0" name=""/>
        <dsp:cNvSpPr/>
      </dsp:nvSpPr>
      <dsp:spPr>
        <a:xfrm>
          <a:off x="5256996" y="3199864"/>
          <a:ext cx="2284660" cy="1370796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Market disadvantage Financial advantage</a:t>
          </a:r>
          <a:endParaRPr lang="en-US" sz="2300" kern="1200" dirty="0"/>
        </a:p>
      </dsp:txBody>
      <dsp:txXfrm>
        <a:off x="5256996" y="3199864"/>
        <a:ext cx="2284660" cy="13707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657981-CA0F-4376-A995-8226AFD33779}">
      <dsp:nvSpPr>
        <dsp:cNvPr id="0" name=""/>
        <dsp:cNvSpPr/>
      </dsp:nvSpPr>
      <dsp:spPr>
        <a:xfrm>
          <a:off x="3912392" y="2197897"/>
          <a:ext cx="1319215" cy="131920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Costs</a:t>
          </a:r>
          <a:endParaRPr lang="en-US" sz="3400" kern="1200" dirty="0"/>
        </a:p>
      </dsp:txBody>
      <dsp:txXfrm>
        <a:off x="4105587" y="2391090"/>
        <a:ext cx="932825" cy="932819"/>
      </dsp:txXfrm>
    </dsp:sp>
    <dsp:sp modelId="{BFE0BF75-C30B-411C-AD50-685CD429701E}">
      <dsp:nvSpPr>
        <dsp:cNvPr id="0" name=""/>
        <dsp:cNvSpPr/>
      </dsp:nvSpPr>
      <dsp:spPr>
        <a:xfrm rot="16200000">
          <a:off x="4027645" y="1642839"/>
          <a:ext cx="1088708" cy="21408"/>
        </a:xfrm>
        <a:custGeom>
          <a:avLst/>
          <a:gdLst/>
          <a:ahLst/>
          <a:cxnLst/>
          <a:rect l="0" t="0" r="0" b="0"/>
          <a:pathLst>
            <a:path>
              <a:moveTo>
                <a:pt x="0" y="10704"/>
              </a:moveTo>
              <a:lnTo>
                <a:pt x="1088708" y="1070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544782" y="1626325"/>
        <a:ext cx="54435" cy="54435"/>
      </dsp:txXfrm>
    </dsp:sp>
    <dsp:sp modelId="{5518D315-B5AD-49D1-AC4A-662AFD680D5E}">
      <dsp:nvSpPr>
        <dsp:cNvPr id="0" name=""/>
        <dsp:cNvSpPr/>
      </dsp:nvSpPr>
      <dsp:spPr>
        <a:xfrm>
          <a:off x="4028222" y="21633"/>
          <a:ext cx="1087555" cy="108755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Economies of Scale</a:t>
          </a:r>
          <a:endParaRPr lang="en-US" sz="1300" kern="1200" dirty="0"/>
        </a:p>
      </dsp:txBody>
      <dsp:txXfrm>
        <a:off x="4187491" y="180902"/>
        <a:ext cx="769017" cy="769017"/>
      </dsp:txXfrm>
    </dsp:sp>
    <dsp:sp modelId="{99A59F79-7CAA-4853-A735-50CFCF1D178F}">
      <dsp:nvSpPr>
        <dsp:cNvPr id="0" name=""/>
        <dsp:cNvSpPr/>
      </dsp:nvSpPr>
      <dsp:spPr>
        <a:xfrm rot="18360000">
          <a:off x="4735315" y="1872773"/>
          <a:ext cx="1088706" cy="21408"/>
        </a:xfrm>
        <a:custGeom>
          <a:avLst/>
          <a:gdLst/>
          <a:ahLst/>
          <a:cxnLst/>
          <a:rect l="0" t="0" r="0" b="0"/>
          <a:pathLst>
            <a:path>
              <a:moveTo>
                <a:pt x="0" y="10704"/>
              </a:moveTo>
              <a:lnTo>
                <a:pt x="1088706" y="1070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52450" y="1856260"/>
        <a:ext cx="54435" cy="54435"/>
      </dsp:txXfrm>
    </dsp:sp>
    <dsp:sp modelId="{4D8F5BF2-E2CC-40ED-A1CF-41A5667F06DC}">
      <dsp:nvSpPr>
        <dsp:cNvPr id="0" name=""/>
        <dsp:cNvSpPr/>
      </dsp:nvSpPr>
      <dsp:spPr>
        <a:xfrm>
          <a:off x="5375477" y="459383"/>
          <a:ext cx="1087555" cy="1087555"/>
        </a:xfrm>
        <a:prstGeom prst="ellipse">
          <a:avLst/>
        </a:prstGeom>
        <a:solidFill>
          <a:schemeClr val="accent5">
            <a:hueOff val="-2369236"/>
            <a:satOff val="1347"/>
            <a:lumOff val="-111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Experience</a:t>
          </a:r>
          <a:endParaRPr lang="en-US" sz="1300" kern="1200" dirty="0"/>
        </a:p>
      </dsp:txBody>
      <dsp:txXfrm>
        <a:off x="5534746" y="618652"/>
        <a:ext cx="769017" cy="769017"/>
      </dsp:txXfrm>
    </dsp:sp>
    <dsp:sp modelId="{50D489BB-A8CB-41AC-80CC-357F3E3066C1}">
      <dsp:nvSpPr>
        <dsp:cNvPr id="0" name=""/>
        <dsp:cNvSpPr/>
      </dsp:nvSpPr>
      <dsp:spPr>
        <a:xfrm rot="20520000">
          <a:off x="5172681" y="2474751"/>
          <a:ext cx="1088703" cy="21408"/>
        </a:xfrm>
        <a:custGeom>
          <a:avLst/>
          <a:gdLst/>
          <a:ahLst/>
          <a:cxnLst/>
          <a:rect l="0" t="0" r="0" b="0"/>
          <a:pathLst>
            <a:path>
              <a:moveTo>
                <a:pt x="0" y="10704"/>
              </a:moveTo>
              <a:lnTo>
                <a:pt x="1088703" y="1070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689815" y="2458238"/>
        <a:ext cx="54435" cy="54435"/>
      </dsp:txXfrm>
    </dsp:sp>
    <dsp:sp modelId="{36B5889C-FEE0-4502-A138-BD0F99BC47AE}">
      <dsp:nvSpPr>
        <dsp:cNvPr id="0" name=""/>
        <dsp:cNvSpPr/>
      </dsp:nvSpPr>
      <dsp:spPr>
        <a:xfrm>
          <a:off x="6208127" y="1605427"/>
          <a:ext cx="1087555" cy="1087555"/>
        </a:xfrm>
        <a:prstGeom prst="ellipse">
          <a:avLst/>
        </a:prstGeom>
        <a:solidFill>
          <a:schemeClr val="accent5">
            <a:hueOff val="-4738472"/>
            <a:satOff val="2693"/>
            <a:lumOff val="-22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Capacity Utilization</a:t>
          </a:r>
          <a:endParaRPr lang="en-US" sz="1300" kern="1200" dirty="0"/>
        </a:p>
      </dsp:txBody>
      <dsp:txXfrm>
        <a:off x="6367396" y="1764696"/>
        <a:ext cx="769017" cy="769017"/>
      </dsp:txXfrm>
    </dsp:sp>
    <dsp:sp modelId="{541D8929-CE66-425C-B3DF-CDFA0D791DBB}">
      <dsp:nvSpPr>
        <dsp:cNvPr id="0" name=""/>
        <dsp:cNvSpPr/>
      </dsp:nvSpPr>
      <dsp:spPr>
        <a:xfrm rot="1080000">
          <a:off x="5172681" y="3218839"/>
          <a:ext cx="1088703" cy="21408"/>
        </a:xfrm>
        <a:custGeom>
          <a:avLst/>
          <a:gdLst/>
          <a:ahLst/>
          <a:cxnLst/>
          <a:rect l="0" t="0" r="0" b="0"/>
          <a:pathLst>
            <a:path>
              <a:moveTo>
                <a:pt x="0" y="10704"/>
              </a:moveTo>
              <a:lnTo>
                <a:pt x="1088703" y="1070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689815" y="3202326"/>
        <a:ext cx="54435" cy="54435"/>
      </dsp:txXfrm>
    </dsp:sp>
    <dsp:sp modelId="{23AF74FB-2EB5-4BF0-B4BA-95E3B77BC826}">
      <dsp:nvSpPr>
        <dsp:cNvPr id="0" name=""/>
        <dsp:cNvSpPr/>
      </dsp:nvSpPr>
      <dsp:spPr>
        <a:xfrm>
          <a:off x="6208127" y="3022016"/>
          <a:ext cx="1087555" cy="1087555"/>
        </a:xfrm>
        <a:prstGeom prst="ellipse">
          <a:avLst/>
        </a:prstGeom>
        <a:solidFill>
          <a:schemeClr val="accent5">
            <a:hueOff val="-7107708"/>
            <a:satOff val="4040"/>
            <a:lumOff val="-333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Linkages</a:t>
          </a:r>
          <a:endParaRPr lang="en-US" sz="1300" kern="1200" dirty="0"/>
        </a:p>
      </dsp:txBody>
      <dsp:txXfrm>
        <a:off x="6367396" y="3181285"/>
        <a:ext cx="769017" cy="769017"/>
      </dsp:txXfrm>
    </dsp:sp>
    <dsp:sp modelId="{157E79CD-8CFB-4825-A043-D9053A6E3939}">
      <dsp:nvSpPr>
        <dsp:cNvPr id="0" name=""/>
        <dsp:cNvSpPr/>
      </dsp:nvSpPr>
      <dsp:spPr>
        <a:xfrm rot="3240000">
          <a:off x="4735315" y="3820817"/>
          <a:ext cx="1088706" cy="21408"/>
        </a:xfrm>
        <a:custGeom>
          <a:avLst/>
          <a:gdLst/>
          <a:ahLst/>
          <a:cxnLst/>
          <a:rect l="0" t="0" r="0" b="0"/>
          <a:pathLst>
            <a:path>
              <a:moveTo>
                <a:pt x="0" y="10704"/>
              </a:moveTo>
              <a:lnTo>
                <a:pt x="1088706" y="1070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52450" y="3804304"/>
        <a:ext cx="54435" cy="54435"/>
      </dsp:txXfrm>
    </dsp:sp>
    <dsp:sp modelId="{10D2C057-3744-4BA4-84A0-28380E8F7EF3}">
      <dsp:nvSpPr>
        <dsp:cNvPr id="0" name=""/>
        <dsp:cNvSpPr/>
      </dsp:nvSpPr>
      <dsp:spPr>
        <a:xfrm>
          <a:off x="5375477" y="4168060"/>
          <a:ext cx="1087555" cy="1087555"/>
        </a:xfrm>
        <a:prstGeom prst="ellipse">
          <a:avLst/>
        </a:prstGeom>
        <a:solidFill>
          <a:schemeClr val="accent5">
            <a:hueOff val="-9476944"/>
            <a:satOff val="5386"/>
            <a:lumOff val="-444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Inter-</a:t>
          </a:r>
          <a:r>
            <a:rPr lang="en-US" sz="1300" kern="1200" dirty="0" err="1" smtClean="0"/>
            <a:t>elationship</a:t>
          </a:r>
          <a:endParaRPr lang="en-US" sz="1300" kern="1200" dirty="0"/>
        </a:p>
      </dsp:txBody>
      <dsp:txXfrm>
        <a:off x="5534746" y="4327329"/>
        <a:ext cx="769017" cy="769017"/>
      </dsp:txXfrm>
    </dsp:sp>
    <dsp:sp modelId="{EC2AA923-4972-4911-8301-9094E5678069}">
      <dsp:nvSpPr>
        <dsp:cNvPr id="0" name=""/>
        <dsp:cNvSpPr/>
      </dsp:nvSpPr>
      <dsp:spPr>
        <a:xfrm rot="5400000">
          <a:off x="4027645" y="4050752"/>
          <a:ext cx="1088708" cy="21408"/>
        </a:xfrm>
        <a:custGeom>
          <a:avLst/>
          <a:gdLst/>
          <a:ahLst/>
          <a:cxnLst/>
          <a:rect l="0" t="0" r="0" b="0"/>
          <a:pathLst>
            <a:path>
              <a:moveTo>
                <a:pt x="0" y="10704"/>
              </a:moveTo>
              <a:lnTo>
                <a:pt x="1088708" y="1070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544782" y="4034238"/>
        <a:ext cx="54435" cy="54435"/>
      </dsp:txXfrm>
    </dsp:sp>
    <dsp:sp modelId="{4E66E676-E51E-4102-ADAB-0C07CBD1F9B9}">
      <dsp:nvSpPr>
        <dsp:cNvPr id="0" name=""/>
        <dsp:cNvSpPr/>
      </dsp:nvSpPr>
      <dsp:spPr>
        <a:xfrm>
          <a:off x="4028222" y="4605810"/>
          <a:ext cx="1087555" cy="1087555"/>
        </a:xfrm>
        <a:prstGeom prst="ellipse">
          <a:avLst/>
        </a:prstGeom>
        <a:solidFill>
          <a:schemeClr val="accent5">
            <a:hueOff val="-11846180"/>
            <a:satOff val="6733"/>
            <a:lumOff val="-555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Integration</a:t>
          </a:r>
          <a:endParaRPr lang="en-US" sz="1300" kern="1200" dirty="0"/>
        </a:p>
      </dsp:txBody>
      <dsp:txXfrm>
        <a:off x="4187491" y="4765079"/>
        <a:ext cx="769017" cy="769017"/>
      </dsp:txXfrm>
    </dsp:sp>
    <dsp:sp modelId="{2DCD299F-5BE7-46F4-8D9E-BE1A08E8A58C}">
      <dsp:nvSpPr>
        <dsp:cNvPr id="0" name=""/>
        <dsp:cNvSpPr/>
      </dsp:nvSpPr>
      <dsp:spPr>
        <a:xfrm rot="7560000">
          <a:off x="3319978" y="3820817"/>
          <a:ext cx="1088706" cy="21408"/>
        </a:xfrm>
        <a:custGeom>
          <a:avLst/>
          <a:gdLst/>
          <a:ahLst/>
          <a:cxnLst/>
          <a:rect l="0" t="0" r="0" b="0"/>
          <a:pathLst>
            <a:path>
              <a:moveTo>
                <a:pt x="0" y="10704"/>
              </a:moveTo>
              <a:lnTo>
                <a:pt x="1088706" y="1070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837113" y="3804304"/>
        <a:ext cx="54435" cy="54435"/>
      </dsp:txXfrm>
    </dsp:sp>
    <dsp:sp modelId="{F5CFD368-99E3-4835-B68C-338DFB57CB0B}">
      <dsp:nvSpPr>
        <dsp:cNvPr id="0" name=""/>
        <dsp:cNvSpPr/>
      </dsp:nvSpPr>
      <dsp:spPr>
        <a:xfrm>
          <a:off x="2680966" y="4168060"/>
          <a:ext cx="1087555" cy="1087555"/>
        </a:xfrm>
        <a:prstGeom prst="ellipse">
          <a:avLst/>
        </a:prstGeom>
        <a:solidFill>
          <a:schemeClr val="accent5">
            <a:hueOff val="-14215417"/>
            <a:satOff val="8079"/>
            <a:lumOff val="-666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Timing</a:t>
          </a:r>
          <a:endParaRPr lang="en-US" sz="1300" kern="1200" dirty="0"/>
        </a:p>
      </dsp:txBody>
      <dsp:txXfrm>
        <a:off x="2840235" y="4327329"/>
        <a:ext cx="769017" cy="769017"/>
      </dsp:txXfrm>
    </dsp:sp>
    <dsp:sp modelId="{BAAA7618-14FA-49CA-8C5D-323991C5CD77}">
      <dsp:nvSpPr>
        <dsp:cNvPr id="0" name=""/>
        <dsp:cNvSpPr/>
      </dsp:nvSpPr>
      <dsp:spPr>
        <a:xfrm rot="9720000">
          <a:off x="2882615" y="3218839"/>
          <a:ext cx="1088703" cy="21408"/>
        </a:xfrm>
        <a:custGeom>
          <a:avLst/>
          <a:gdLst/>
          <a:ahLst/>
          <a:cxnLst/>
          <a:rect l="0" t="0" r="0" b="0"/>
          <a:pathLst>
            <a:path>
              <a:moveTo>
                <a:pt x="0" y="10704"/>
              </a:moveTo>
              <a:lnTo>
                <a:pt x="1088703" y="1070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399749" y="3202326"/>
        <a:ext cx="54435" cy="54435"/>
      </dsp:txXfrm>
    </dsp:sp>
    <dsp:sp modelId="{F0138CB3-73AE-4995-9A71-6639A34162B9}">
      <dsp:nvSpPr>
        <dsp:cNvPr id="0" name=""/>
        <dsp:cNvSpPr/>
      </dsp:nvSpPr>
      <dsp:spPr>
        <a:xfrm>
          <a:off x="1848316" y="3022016"/>
          <a:ext cx="1087555" cy="1087555"/>
        </a:xfrm>
        <a:prstGeom prst="ellipse">
          <a:avLst/>
        </a:prstGeom>
        <a:solidFill>
          <a:schemeClr val="accent5">
            <a:hueOff val="-16584653"/>
            <a:satOff val="9426"/>
            <a:lumOff val="-777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Policy Choices</a:t>
          </a:r>
          <a:endParaRPr lang="en-US" sz="1300" kern="1200" dirty="0"/>
        </a:p>
      </dsp:txBody>
      <dsp:txXfrm>
        <a:off x="2007585" y="3181285"/>
        <a:ext cx="769017" cy="769017"/>
      </dsp:txXfrm>
    </dsp:sp>
    <dsp:sp modelId="{BFD5A142-4168-430B-952C-9E0B3BA7F828}">
      <dsp:nvSpPr>
        <dsp:cNvPr id="0" name=""/>
        <dsp:cNvSpPr/>
      </dsp:nvSpPr>
      <dsp:spPr>
        <a:xfrm rot="11880000">
          <a:off x="2882615" y="2474751"/>
          <a:ext cx="1088703" cy="21408"/>
        </a:xfrm>
        <a:custGeom>
          <a:avLst/>
          <a:gdLst/>
          <a:ahLst/>
          <a:cxnLst/>
          <a:rect l="0" t="0" r="0" b="0"/>
          <a:pathLst>
            <a:path>
              <a:moveTo>
                <a:pt x="0" y="10704"/>
              </a:moveTo>
              <a:lnTo>
                <a:pt x="1088703" y="1070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399749" y="2458238"/>
        <a:ext cx="54435" cy="54435"/>
      </dsp:txXfrm>
    </dsp:sp>
    <dsp:sp modelId="{38DDEEDA-C0F4-4B0D-9390-C39FB0CB2AFE}">
      <dsp:nvSpPr>
        <dsp:cNvPr id="0" name=""/>
        <dsp:cNvSpPr/>
      </dsp:nvSpPr>
      <dsp:spPr>
        <a:xfrm>
          <a:off x="1848316" y="1605427"/>
          <a:ext cx="1087555" cy="1087555"/>
        </a:xfrm>
        <a:prstGeom prst="ellipse">
          <a:avLst/>
        </a:prstGeom>
        <a:solidFill>
          <a:schemeClr val="accent5">
            <a:hueOff val="-18953888"/>
            <a:satOff val="10772"/>
            <a:lumOff val="-88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Location</a:t>
          </a:r>
          <a:endParaRPr lang="en-US" sz="1300" kern="1200" dirty="0"/>
        </a:p>
      </dsp:txBody>
      <dsp:txXfrm>
        <a:off x="2007585" y="1764696"/>
        <a:ext cx="769017" cy="769017"/>
      </dsp:txXfrm>
    </dsp:sp>
    <dsp:sp modelId="{5E363F21-22D4-4D8C-A920-1039B36D9C2E}">
      <dsp:nvSpPr>
        <dsp:cNvPr id="0" name=""/>
        <dsp:cNvSpPr/>
      </dsp:nvSpPr>
      <dsp:spPr>
        <a:xfrm rot="14040000">
          <a:off x="3319978" y="1872773"/>
          <a:ext cx="1088706" cy="21408"/>
        </a:xfrm>
        <a:custGeom>
          <a:avLst/>
          <a:gdLst/>
          <a:ahLst/>
          <a:cxnLst/>
          <a:rect l="0" t="0" r="0" b="0"/>
          <a:pathLst>
            <a:path>
              <a:moveTo>
                <a:pt x="0" y="10704"/>
              </a:moveTo>
              <a:lnTo>
                <a:pt x="1088706" y="1070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837113" y="1856260"/>
        <a:ext cx="54435" cy="54435"/>
      </dsp:txXfrm>
    </dsp:sp>
    <dsp:sp modelId="{7025E836-9574-4FB7-BBDA-A9313EF68DD5}">
      <dsp:nvSpPr>
        <dsp:cNvPr id="0" name=""/>
        <dsp:cNvSpPr/>
      </dsp:nvSpPr>
      <dsp:spPr>
        <a:xfrm>
          <a:off x="2680966" y="459383"/>
          <a:ext cx="1087555" cy="1087555"/>
        </a:xfrm>
        <a:prstGeom prst="ellipse">
          <a:avLst/>
        </a:prstGeom>
        <a:solidFill>
          <a:schemeClr val="accent5">
            <a:hueOff val="-21323124"/>
            <a:satOff val="12119"/>
            <a:lumOff val="-100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Institutional</a:t>
          </a:r>
          <a:endParaRPr lang="en-US" sz="1300" kern="1200" dirty="0"/>
        </a:p>
      </dsp:txBody>
      <dsp:txXfrm>
        <a:off x="2840235" y="618652"/>
        <a:ext cx="769017" cy="7690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657981-CA0F-4376-A995-8226AFD33779}">
      <dsp:nvSpPr>
        <dsp:cNvPr id="0" name=""/>
        <dsp:cNvSpPr/>
      </dsp:nvSpPr>
      <dsp:spPr>
        <a:xfrm>
          <a:off x="3546988" y="2042657"/>
          <a:ext cx="2050023" cy="205000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Uniqueness</a:t>
          </a:r>
          <a:endParaRPr lang="en-US" sz="2600" kern="1200" dirty="0"/>
        </a:p>
      </dsp:txBody>
      <dsp:txXfrm>
        <a:off x="3847207" y="2342874"/>
        <a:ext cx="1449585" cy="1449573"/>
      </dsp:txXfrm>
    </dsp:sp>
    <dsp:sp modelId="{BFE0BF75-C30B-411C-AD50-685CD429701E}">
      <dsp:nvSpPr>
        <dsp:cNvPr id="0" name=""/>
        <dsp:cNvSpPr/>
      </dsp:nvSpPr>
      <dsp:spPr>
        <a:xfrm rot="16200000">
          <a:off x="4406593" y="1860616"/>
          <a:ext cx="330812" cy="33268"/>
        </a:xfrm>
        <a:custGeom>
          <a:avLst/>
          <a:gdLst/>
          <a:ahLst/>
          <a:cxnLst/>
          <a:rect l="0" t="0" r="0" b="0"/>
          <a:pathLst>
            <a:path>
              <a:moveTo>
                <a:pt x="0" y="16634"/>
              </a:moveTo>
              <a:lnTo>
                <a:pt x="330812" y="1663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563729" y="1868980"/>
        <a:ext cx="16540" cy="16540"/>
      </dsp:txXfrm>
    </dsp:sp>
    <dsp:sp modelId="{5518D315-B5AD-49D1-AC4A-662AFD680D5E}">
      <dsp:nvSpPr>
        <dsp:cNvPr id="0" name=""/>
        <dsp:cNvSpPr/>
      </dsp:nvSpPr>
      <dsp:spPr>
        <a:xfrm>
          <a:off x="3726984" y="21813"/>
          <a:ext cx="1690030" cy="169003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Product Differentiation</a:t>
          </a:r>
          <a:endParaRPr lang="en-US" sz="1700" kern="1200" dirty="0"/>
        </a:p>
      </dsp:txBody>
      <dsp:txXfrm>
        <a:off x="3974483" y="269312"/>
        <a:ext cx="1195032" cy="1195032"/>
      </dsp:txXfrm>
    </dsp:sp>
    <dsp:sp modelId="{99A59F79-7CAA-4853-A735-50CFCF1D178F}">
      <dsp:nvSpPr>
        <dsp:cNvPr id="0" name=""/>
        <dsp:cNvSpPr/>
      </dsp:nvSpPr>
      <dsp:spPr>
        <a:xfrm rot="11880000">
          <a:off x="3274446" y="2683168"/>
          <a:ext cx="330805" cy="33268"/>
        </a:xfrm>
        <a:custGeom>
          <a:avLst/>
          <a:gdLst/>
          <a:ahLst/>
          <a:cxnLst/>
          <a:rect l="0" t="0" r="0" b="0"/>
          <a:pathLst>
            <a:path>
              <a:moveTo>
                <a:pt x="0" y="16634"/>
              </a:moveTo>
              <a:lnTo>
                <a:pt x="330805" y="1663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431579" y="2691532"/>
        <a:ext cx="16540" cy="16540"/>
      </dsp:txXfrm>
    </dsp:sp>
    <dsp:sp modelId="{4D8F5BF2-E2CC-40ED-A1CF-41A5667F06DC}">
      <dsp:nvSpPr>
        <dsp:cNvPr id="0" name=""/>
        <dsp:cNvSpPr/>
      </dsp:nvSpPr>
      <dsp:spPr>
        <a:xfrm>
          <a:off x="1633869" y="1542551"/>
          <a:ext cx="1690030" cy="1690030"/>
        </a:xfrm>
        <a:prstGeom prst="ellipse">
          <a:avLst/>
        </a:prstGeom>
        <a:solidFill>
          <a:schemeClr val="accent5">
            <a:hueOff val="-5330781"/>
            <a:satOff val="3030"/>
            <a:lumOff val="-25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Price Differentiation</a:t>
          </a:r>
          <a:endParaRPr lang="en-US" sz="1700" kern="1200" dirty="0"/>
        </a:p>
      </dsp:txBody>
      <dsp:txXfrm>
        <a:off x="1881368" y="1790050"/>
        <a:ext cx="1195032" cy="1195032"/>
      </dsp:txXfrm>
    </dsp:sp>
    <dsp:sp modelId="{50D489BB-A8CB-41AC-80CC-357F3E3066C1}">
      <dsp:nvSpPr>
        <dsp:cNvPr id="0" name=""/>
        <dsp:cNvSpPr/>
      </dsp:nvSpPr>
      <dsp:spPr>
        <a:xfrm rot="7560000">
          <a:off x="3706888" y="4014089"/>
          <a:ext cx="330809" cy="33268"/>
        </a:xfrm>
        <a:custGeom>
          <a:avLst/>
          <a:gdLst/>
          <a:ahLst/>
          <a:cxnLst/>
          <a:rect l="0" t="0" r="0" b="0"/>
          <a:pathLst>
            <a:path>
              <a:moveTo>
                <a:pt x="0" y="16634"/>
              </a:moveTo>
              <a:lnTo>
                <a:pt x="330809" y="1663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864023" y="4022453"/>
        <a:ext cx="16540" cy="16540"/>
      </dsp:txXfrm>
    </dsp:sp>
    <dsp:sp modelId="{36B5889C-FEE0-4502-A138-BD0F99BC47AE}">
      <dsp:nvSpPr>
        <dsp:cNvPr id="0" name=""/>
        <dsp:cNvSpPr/>
      </dsp:nvSpPr>
      <dsp:spPr>
        <a:xfrm>
          <a:off x="2433368" y="4003155"/>
          <a:ext cx="1690030" cy="1690030"/>
        </a:xfrm>
        <a:prstGeom prst="ellipse">
          <a:avLst/>
        </a:prstGeom>
        <a:solidFill>
          <a:schemeClr val="accent5">
            <a:hueOff val="-10661562"/>
            <a:satOff val="6060"/>
            <a:lumOff val="-50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Distribution Differentiation</a:t>
          </a:r>
          <a:endParaRPr lang="en-US" sz="1700" kern="1200" dirty="0"/>
        </a:p>
      </dsp:txBody>
      <dsp:txXfrm>
        <a:off x="2680867" y="4250654"/>
        <a:ext cx="1195032" cy="1195032"/>
      </dsp:txXfrm>
    </dsp:sp>
    <dsp:sp modelId="{541D8929-CE66-425C-B3DF-CDFA0D791DBB}">
      <dsp:nvSpPr>
        <dsp:cNvPr id="0" name=""/>
        <dsp:cNvSpPr/>
      </dsp:nvSpPr>
      <dsp:spPr>
        <a:xfrm rot="3240000">
          <a:off x="5106301" y="4014089"/>
          <a:ext cx="330809" cy="33268"/>
        </a:xfrm>
        <a:custGeom>
          <a:avLst/>
          <a:gdLst/>
          <a:ahLst/>
          <a:cxnLst/>
          <a:rect l="0" t="0" r="0" b="0"/>
          <a:pathLst>
            <a:path>
              <a:moveTo>
                <a:pt x="0" y="16634"/>
              </a:moveTo>
              <a:lnTo>
                <a:pt x="330809" y="1663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63435" y="4022453"/>
        <a:ext cx="16540" cy="16540"/>
      </dsp:txXfrm>
    </dsp:sp>
    <dsp:sp modelId="{23AF74FB-2EB5-4BF0-B4BA-95E3B77BC826}">
      <dsp:nvSpPr>
        <dsp:cNvPr id="0" name=""/>
        <dsp:cNvSpPr/>
      </dsp:nvSpPr>
      <dsp:spPr>
        <a:xfrm>
          <a:off x="5020601" y="4003155"/>
          <a:ext cx="1690030" cy="1690030"/>
        </a:xfrm>
        <a:prstGeom prst="ellipse">
          <a:avLst/>
        </a:prstGeom>
        <a:solidFill>
          <a:schemeClr val="accent5">
            <a:hueOff val="-15992344"/>
            <a:satOff val="9089"/>
            <a:lumOff val="-75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Brand Differentiation</a:t>
          </a:r>
          <a:endParaRPr lang="en-US" sz="1700" kern="1200" dirty="0"/>
        </a:p>
      </dsp:txBody>
      <dsp:txXfrm>
        <a:off x="5268100" y="4250654"/>
        <a:ext cx="1195032" cy="1195032"/>
      </dsp:txXfrm>
    </dsp:sp>
    <dsp:sp modelId="{23C9007B-E778-4121-8F46-9D7D98DA580D}">
      <dsp:nvSpPr>
        <dsp:cNvPr id="0" name=""/>
        <dsp:cNvSpPr/>
      </dsp:nvSpPr>
      <dsp:spPr>
        <a:xfrm rot="20520000">
          <a:off x="5538748" y="2683168"/>
          <a:ext cx="330805" cy="33268"/>
        </a:xfrm>
        <a:custGeom>
          <a:avLst/>
          <a:gdLst/>
          <a:ahLst/>
          <a:cxnLst/>
          <a:rect l="0" t="0" r="0" b="0"/>
          <a:pathLst>
            <a:path>
              <a:moveTo>
                <a:pt x="0" y="16634"/>
              </a:moveTo>
              <a:lnTo>
                <a:pt x="330805" y="1663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695880" y="2691532"/>
        <a:ext cx="16540" cy="16540"/>
      </dsp:txXfrm>
    </dsp:sp>
    <dsp:sp modelId="{2227870C-75F9-4C22-9701-4E5BA383959B}">
      <dsp:nvSpPr>
        <dsp:cNvPr id="0" name=""/>
        <dsp:cNvSpPr/>
      </dsp:nvSpPr>
      <dsp:spPr>
        <a:xfrm>
          <a:off x="5820099" y="1542551"/>
          <a:ext cx="1690030" cy="1690030"/>
        </a:xfrm>
        <a:prstGeom prst="ellipse">
          <a:avLst/>
        </a:prstGeom>
        <a:solidFill>
          <a:schemeClr val="accent5">
            <a:hueOff val="-21323124"/>
            <a:satOff val="12119"/>
            <a:lumOff val="-100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Promotional Differentiation</a:t>
          </a:r>
          <a:endParaRPr lang="en-US" sz="1700" kern="1200" dirty="0"/>
        </a:p>
      </dsp:txBody>
      <dsp:txXfrm>
        <a:off x="6067598" y="1790050"/>
        <a:ext cx="1195032" cy="11950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B4BC81-39E2-469D-BB40-E32805F088E3}" type="datetimeFigureOut">
              <a:rPr lang="en-GB"/>
              <a:pPr/>
              <a:t>12/03/2012</a:t>
            </a:fld>
            <a:endParaRPr lang="en-GB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880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44880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91317C-D2BF-4FF8-AF87-53C75E08E20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8798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874AF61-CFA6-415D-B3BC-395930E0E9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6106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4AF61-CFA6-415D-B3BC-395930E0E91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034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4AF61-CFA6-415D-B3BC-395930E0E91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490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4AF61-CFA6-415D-B3BC-395930E0E91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2651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4AF61-CFA6-415D-B3BC-395930E0E91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5848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4AF61-CFA6-415D-B3BC-395930E0E91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2963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4AF61-CFA6-415D-B3BC-395930E0E91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6986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4AF61-CFA6-415D-B3BC-395930E0E91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0473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4AF61-CFA6-415D-B3BC-395930E0E91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6538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4AF61-CFA6-415D-B3BC-395930E0E91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89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4AF61-CFA6-415D-B3BC-395930E0E91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4591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4AF61-CFA6-415D-B3BC-395930E0E91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940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4AF61-CFA6-415D-B3BC-395930E0E91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6848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4AF61-CFA6-415D-B3BC-395930E0E91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013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4AF61-CFA6-415D-B3BC-395930E0E91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919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4AF61-CFA6-415D-B3BC-395930E0E91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943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4AF61-CFA6-415D-B3BC-395930E0E91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2975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4AF61-CFA6-415D-B3BC-395930E0E91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862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888B650-E872-4330-923C-75F484921F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E0304-B3B4-4527-9979-C6823460BD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2B4C3-2F84-4914-B2C1-DA4370C24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3B71A-FB0E-4598-9FF8-5EF430144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308AB-03B1-4CA7-9DD8-6341975E31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40155-96FB-4DD1-B680-2D68380883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C78D0-B313-4722-8C09-4472CEA362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68973-668C-413B-9E2D-B26E6D045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EB77D45-438F-412D-B86F-6260B955B3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2" r:id="rId2"/>
    <p:sldLayoutId id="2147483701" r:id="rId3"/>
    <p:sldLayoutId id="2147483700" r:id="rId4"/>
    <p:sldLayoutId id="2147483699" r:id="rId5"/>
    <p:sldLayoutId id="2147483698" r:id="rId6"/>
    <p:sldLayoutId id="2147483697" r:id="rId7"/>
    <p:sldLayoutId id="2147483696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0400"/>
            <a:ext cx="6400800" cy="2590800"/>
          </a:xfrm>
        </p:spPr>
        <p:txBody>
          <a:bodyPr/>
          <a:lstStyle/>
          <a:p>
            <a:pPr eaLnBrk="1" hangingPunct="1"/>
            <a:endParaRPr lang="en-US" sz="1200" dirty="0" smtClean="0"/>
          </a:p>
          <a:p>
            <a:pPr eaLnBrk="1" hangingPunct="1"/>
            <a:r>
              <a:rPr lang="en-US" dirty="0"/>
              <a:t>Competitor Analysis &amp; Creating Sustainable Competitive Advantage</a:t>
            </a:r>
          </a:p>
          <a:p>
            <a:pPr eaLnBrk="1" hangingPunct="1"/>
            <a:endParaRPr lang="en-US" sz="1200" dirty="0" smtClean="0"/>
          </a:p>
          <a:p>
            <a:pPr eaLnBrk="1" hangingPunct="1"/>
            <a:r>
              <a:rPr lang="en-US" dirty="0" err="1" smtClean="0"/>
              <a:t>Taufique</a:t>
            </a:r>
            <a:r>
              <a:rPr lang="en-US" dirty="0" smtClean="0"/>
              <a:t> </a:t>
            </a:r>
            <a:r>
              <a:rPr lang="en-US" dirty="0" err="1" smtClean="0"/>
              <a:t>Hossain</a:t>
            </a:r>
            <a:endParaRPr lang="en-US" dirty="0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1371600"/>
          </a:xfrm>
        </p:spPr>
        <p:txBody>
          <a:bodyPr/>
          <a:lstStyle/>
          <a:p>
            <a:pPr eaLnBrk="1" hangingPunct="1"/>
            <a:r>
              <a:rPr lang="en-GB" dirty="0" smtClean="0"/>
              <a:t>Marketing Strategy</a:t>
            </a:r>
            <a:br>
              <a:rPr lang="en-GB" dirty="0" smtClean="0"/>
            </a:br>
            <a:r>
              <a:rPr lang="en-GB" sz="3200" dirty="0" smtClean="0"/>
              <a:t>MKT 460</a:t>
            </a:r>
            <a:endParaRPr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44562"/>
          </a:xfrm>
        </p:spPr>
        <p:txBody>
          <a:bodyPr/>
          <a:lstStyle/>
          <a:p>
            <a:pPr algn="ctr"/>
            <a:r>
              <a:rPr lang="en-GB" sz="3600" dirty="0" smtClean="0">
                <a:latin typeface="Arial" pitchFamily="34" charset="0"/>
                <a:cs typeface="Arial" pitchFamily="34" charset="0"/>
              </a:rPr>
              <a:t>Learning from Competitors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33400" y="115888"/>
            <a:ext cx="8166100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GB" sz="40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04850" y="1268413"/>
            <a:ext cx="8856663" cy="4906962"/>
          </a:xfrm>
          <a:prstGeom prst="rect">
            <a:avLst/>
          </a:prstGeom>
        </p:spPr>
        <p:txBody>
          <a:bodyPr/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endParaRPr kumimoji="0" lang="en-GB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endParaRPr kumimoji="0" lang="en-GB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2" name="Picture 3" descr="F:\Powerpoint\Pe_Uk\PE134-Hooley\Final files\Gif\ch05\C05NF01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395412"/>
            <a:ext cx="7013575" cy="5081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62"/>
          </a:xfrm>
        </p:spPr>
        <p:txBody>
          <a:bodyPr/>
          <a:lstStyle/>
          <a:p>
            <a:r>
              <a:rPr lang="en-GB" sz="3600" dirty="0" smtClean="0">
                <a:latin typeface="Arial" pitchFamily="34" charset="0"/>
                <a:cs typeface="Arial" pitchFamily="34" charset="0"/>
              </a:rPr>
              <a:t>Components of Competitor Analysis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33400" y="115888"/>
            <a:ext cx="8166100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GB" sz="40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04850" y="1268413"/>
            <a:ext cx="8856663" cy="4906962"/>
          </a:xfrm>
          <a:prstGeom prst="rect">
            <a:avLst/>
          </a:prstGeom>
        </p:spPr>
        <p:txBody>
          <a:bodyPr/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endParaRPr kumimoji="0" lang="en-GB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endParaRPr kumimoji="0" lang="en-GB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9" name="Picture 3" descr="F:\Powerpoint\Pe_Uk\PE134-Hooley\Final files\Gif\ch05\C05NF00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752600"/>
            <a:ext cx="8437563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1143000"/>
          </a:xfrm>
        </p:spPr>
        <p:txBody>
          <a:bodyPr/>
          <a:lstStyle/>
          <a:p>
            <a:pPr algn="ctr"/>
            <a:r>
              <a:rPr lang="en-GB" sz="3600" dirty="0" smtClean="0">
                <a:latin typeface="Arial" pitchFamily="34" charset="0"/>
                <a:cs typeface="Arial" pitchFamily="34" charset="0"/>
              </a:rPr>
              <a:t>Competitor Objectives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33400" y="115888"/>
            <a:ext cx="8166100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GB" sz="40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04850" y="1268413"/>
            <a:ext cx="8856663" cy="4906962"/>
          </a:xfrm>
          <a:prstGeom prst="rect">
            <a:avLst/>
          </a:prstGeom>
        </p:spPr>
        <p:txBody>
          <a:bodyPr/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endParaRPr kumimoji="0" lang="en-GB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endParaRPr kumimoji="0" lang="en-GB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3" descr="F:\Powerpoint\Pe_Uk\PE134-Hooley\Final files\Gif\ch05\C05NF00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905000"/>
            <a:ext cx="8437563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GB" sz="3600" dirty="0" smtClean="0">
                <a:latin typeface="Arial" pitchFamily="34" charset="0"/>
                <a:cs typeface="Arial" pitchFamily="34" charset="0"/>
              </a:rPr>
              <a:t>Competitor Strategies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33400" y="115888"/>
            <a:ext cx="8166100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GB" sz="40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04850" y="1268413"/>
            <a:ext cx="8856663" cy="4906962"/>
          </a:xfrm>
          <a:prstGeom prst="rect">
            <a:avLst/>
          </a:prstGeom>
        </p:spPr>
        <p:txBody>
          <a:bodyPr/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endParaRPr kumimoji="0" lang="en-GB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endParaRPr kumimoji="0" lang="en-GB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3" descr="F:\Powerpoint\Pe_Uk\PE134-Hooley\Final files\Gif\ch05\C05NF00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676400"/>
            <a:ext cx="8437563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1143000"/>
          </a:xfrm>
        </p:spPr>
        <p:txBody>
          <a:bodyPr/>
          <a:lstStyle/>
          <a:p>
            <a:pPr algn="ctr"/>
            <a:r>
              <a:rPr lang="en-GB" sz="3600" dirty="0" smtClean="0">
                <a:latin typeface="Arial" pitchFamily="34" charset="0"/>
                <a:cs typeface="Arial" pitchFamily="34" charset="0"/>
              </a:rPr>
              <a:t>Competitor Resources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33400" y="115888"/>
            <a:ext cx="8166100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GB" sz="40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04850" y="1268413"/>
            <a:ext cx="8856663" cy="4906962"/>
          </a:xfrm>
          <a:prstGeom prst="rect">
            <a:avLst/>
          </a:prstGeom>
        </p:spPr>
        <p:txBody>
          <a:bodyPr/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endParaRPr kumimoji="0" lang="en-GB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endParaRPr kumimoji="0" lang="en-GB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4" descr="F:\Powerpoint\Pe_Uk\PE134-Hooley\Final files\Gif\ch05\C05NF00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600200"/>
            <a:ext cx="8437563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33400" y="115888"/>
            <a:ext cx="8166100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GB" sz="40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04850" y="1268413"/>
            <a:ext cx="8856663" cy="4906962"/>
          </a:xfrm>
          <a:prstGeom prst="rect">
            <a:avLst/>
          </a:prstGeom>
        </p:spPr>
        <p:txBody>
          <a:bodyPr/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endParaRPr kumimoji="0" lang="en-GB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endParaRPr kumimoji="0" lang="en-GB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95300" y="714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3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GB" sz="36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Competitor Capabilities</a:t>
            </a:r>
            <a:endParaRPr kumimoji="1" lang="en-US" sz="3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6" name="Group 5"/>
          <p:cNvGraphicFramePr>
            <a:graphicFrameLocks noGrp="1"/>
          </p:cNvGraphicFramePr>
          <p:nvPr/>
        </p:nvGraphicFramePr>
        <p:xfrm>
          <a:off x="3627438" y="1484313"/>
          <a:ext cx="2418027" cy="1944689"/>
        </p:xfrm>
        <a:graphic>
          <a:graphicData uri="http://schemas.openxmlformats.org/drawingml/2006/table">
            <a:tbl>
              <a:tblPr/>
              <a:tblGrid>
                <a:gridCol w="483261"/>
                <a:gridCol w="483262"/>
                <a:gridCol w="515937"/>
                <a:gridCol w="452305"/>
                <a:gridCol w="483262"/>
              </a:tblGrid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Group 49"/>
          <p:cNvGraphicFramePr>
            <a:graphicFrameLocks noGrp="1"/>
          </p:cNvGraphicFramePr>
          <p:nvPr/>
        </p:nvGraphicFramePr>
        <p:xfrm>
          <a:off x="3627438" y="3908425"/>
          <a:ext cx="2418027" cy="1968500"/>
        </p:xfrm>
        <a:graphic>
          <a:graphicData uri="http://schemas.openxmlformats.org/drawingml/2006/table">
            <a:tbl>
              <a:tblPr/>
              <a:tblGrid>
                <a:gridCol w="483261"/>
                <a:gridCol w="483262"/>
                <a:gridCol w="484981"/>
                <a:gridCol w="483261"/>
                <a:gridCol w="483262"/>
              </a:tblGrid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Group 93"/>
          <p:cNvGraphicFramePr>
            <a:graphicFrameLocks noGrp="1"/>
          </p:cNvGraphicFramePr>
          <p:nvPr/>
        </p:nvGraphicFramePr>
        <p:xfrm>
          <a:off x="6278563" y="3930650"/>
          <a:ext cx="2418027" cy="1946277"/>
        </p:xfrm>
        <a:graphic>
          <a:graphicData uri="http://schemas.openxmlformats.org/drawingml/2006/table">
            <a:tbl>
              <a:tblPr/>
              <a:tblGrid>
                <a:gridCol w="483261"/>
                <a:gridCol w="483262"/>
                <a:gridCol w="484981"/>
                <a:gridCol w="483261"/>
                <a:gridCol w="483262"/>
              </a:tblGrid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Group 137"/>
          <p:cNvGraphicFramePr>
            <a:graphicFrameLocks noGrp="1"/>
          </p:cNvGraphicFramePr>
          <p:nvPr/>
        </p:nvGraphicFramePr>
        <p:xfrm>
          <a:off x="6278563" y="1484313"/>
          <a:ext cx="2418027" cy="1944689"/>
        </p:xfrm>
        <a:graphic>
          <a:graphicData uri="http://schemas.openxmlformats.org/drawingml/2006/table">
            <a:tbl>
              <a:tblPr/>
              <a:tblGrid>
                <a:gridCol w="483261"/>
                <a:gridCol w="483262"/>
                <a:gridCol w="484981"/>
                <a:gridCol w="483261"/>
                <a:gridCol w="483262"/>
              </a:tblGrid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Group 181"/>
          <p:cNvGraphicFramePr>
            <a:graphicFrameLocks noGrp="1"/>
          </p:cNvGraphicFramePr>
          <p:nvPr/>
        </p:nvGraphicFramePr>
        <p:xfrm>
          <a:off x="974725" y="1484313"/>
          <a:ext cx="2418027" cy="1946849"/>
        </p:xfrm>
        <a:graphic>
          <a:graphicData uri="http://schemas.openxmlformats.org/drawingml/2006/table">
            <a:tbl>
              <a:tblPr/>
              <a:tblGrid>
                <a:gridCol w="2418027"/>
              </a:tblGrid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Financial strength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Staying power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Strong R&amp;D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Technological breadth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Quick response capability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European marketing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Group 197"/>
          <p:cNvGraphicFramePr>
            <a:graphicFrameLocks noGrp="1"/>
          </p:cNvGraphicFramePr>
          <p:nvPr/>
        </p:nvGraphicFramePr>
        <p:xfrm>
          <a:off x="974725" y="3933825"/>
          <a:ext cx="2418027" cy="1946849"/>
        </p:xfrm>
        <a:graphic>
          <a:graphicData uri="http://schemas.openxmlformats.org/drawingml/2006/table">
            <a:tbl>
              <a:tblPr/>
              <a:tblGrid>
                <a:gridCol w="2418027"/>
              </a:tblGrid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Financial strength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Staying power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Strong R&amp;D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Technological breadth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Quick response capability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European marketing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7500" marR="9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2" name="Oval 213"/>
          <p:cNvSpPr>
            <a:spLocks noChangeArrowheads="1"/>
          </p:cNvSpPr>
          <p:nvPr/>
        </p:nvSpPr>
        <p:spPr bwMode="auto">
          <a:xfrm>
            <a:off x="5186363" y="3933825"/>
            <a:ext cx="234950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13" name="Oval 214"/>
          <p:cNvSpPr>
            <a:spLocks noChangeArrowheads="1"/>
          </p:cNvSpPr>
          <p:nvPr/>
        </p:nvSpPr>
        <p:spPr bwMode="auto">
          <a:xfrm>
            <a:off x="5675313" y="1557338"/>
            <a:ext cx="233362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14" name="Oval 215"/>
          <p:cNvSpPr>
            <a:spLocks noChangeArrowheads="1"/>
          </p:cNvSpPr>
          <p:nvPr/>
        </p:nvSpPr>
        <p:spPr bwMode="auto">
          <a:xfrm>
            <a:off x="5207000" y="1844675"/>
            <a:ext cx="234950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15" name="Oval 216"/>
          <p:cNvSpPr>
            <a:spLocks noChangeArrowheads="1"/>
          </p:cNvSpPr>
          <p:nvPr/>
        </p:nvSpPr>
        <p:spPr bwMode="auto">
          <a:xfrm>
            <a:off x="5675313" y="2205038"/>
            <a:ext cx="233362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16" name="Oval 217"/>
          <p:cNvSpPr>
            <a:spLocks noChangeArrowheads="1"/>
          </p:cNvSpPr>
          <p:nvPr/>
        </p:nvSpPr>
        <p:spPr bwMode="auto">
          <a:xfrm>
            <a:off x="5675313" y="2492375"/>
            <a:ext cx="233362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17" name="Oval 218"/>
          <p:cNvSpPr>
            <a:spLocks noChangeArrowheads="1"/>
          </p:cNvSpPr>
          <p:nvPr/>
        </p:nvSpPr>
        <p:spPr bwMode="auto">
          <a:xfrm>
            <a:off x="4719638" y="2852738"/>
            <a:ext cx="233362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18" name="Oval 219"/>
          <p:cNvSpPr>
            <a:spLocks noChangeArrowheads="1"/>
          </p:cNvSpPr>
          <p:nvPr/>
        </p:nvSpPr>
        <p:spPr bwMode="auto">
          <a:xfrm>
            <a:off x="3748088" y="3152775"/>
            <a:ext cx="233362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cxnSp>
        <p:nvCxnSpPr>
          <p:cNvPr id="19" name="AutoShape 220"/>
          <p:cNvCxnSpPr>
            <a:cxnSpLocks noChangeShapeType="1"/>
            <a:stCxn id="13" idx="3"/>
            <a:endCxn id="14" idx="7"/>
          </p:cNvCxnSpPr>
          <p:nvPr/>
        </p:nvCxnSpPr>
        <p:spPr bwMode="auto">
          <a:xfrm flipH="1">
            <a:off x="5407025" y="1741488"/>
            <a:ext cx="303213" cy="1349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" name="AutoShape 221"/>
          <p:cNvCxnSpPr>
            <a:cxnSpLocks noChangeShapeType="1"/>
            <a:stCxn id="14" idx="4"/>
            <a:endCxn id="15" idx="1"/>
          </p:cNvCxnSpPr>
          <p:nvPr/>
        </p:nvCxnSpPr>
        <p:spPr bwMode="auto">
          <a:xfrm>
            <a:off x="5324475" y="2060575"/>
            <a:ext cx="385763" cy="1762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" name="AutoShape 222"/>
          <p:cNvCxnSpPr>
            <a:cxnSpLocks noChangeShapeType="1"/>
            <a:stCxn id="15" idx="4"/>
            <a:endCxn id="16" idx="0"/>
          </p:cNvCxnSpPr>
          <p:nvPr/>
        </p:nvCxnSpPr>
        <p:spPr bwMode="auto">
          <a:xfrm>
            <a:off x="5792788" y="2420938"/>
            <a:ext cx="0" cy="714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" name="AutoShape 223"/>
          <p:cNvCxnSpPr>
            <a:cxnSpLocks noChangeShapeType="1"/>
            <a:stCxn id="16" idx="3"/>
            <a:endCxn id="17" idx="6"/>
          </p:cNvCxnSpPr>
          <p:nvPr/>
        </p:nvCxnSpPr>
        <p:spPr bwMode="auto">
          <a:xfrm flipH="1">
            <a:off x="4953000" y="2676525"/>
            <a:ext cx="757238" cy="2841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3" name="AutoShape 224"/>
          <p:cNvCxnSpPr>
            <a:cxnSpLocks noChangeShapeType="1"/>
            <a:stCxn id="17" idx="3"/>
            <a:endCxn id="18" idx="6"/>
          </p:cNvCxnSpPr>
          <p:nvPr/>
        </p:nvCxnSpPr>
        <p:spPr bwMode="auto">
          <a:xfrm flipH="1">
            <a:off x="3981450" y="3036888"/>
            <a:ext cx="771525" cy="2238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4" name="Oval 225"/>
          <p:cNvSpPr>
            <a:spLocks noChangeArrowheads="1"/>
          </p:cNvSpPr>
          <p:nvPr/>
        </p:nvSpPr>
        <p:spPr bwMode="auto">
          <a:xfrm>
            <a:off x="8332788" y="1557338"/>
            <a:ext cx="233362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25" name="Oval 226"/>
          <p:cNvSpPr>
            <a:spLocks noChangeArrowheads="1"/>
          </p:cNvSpPr>
          <p:nvPr/>
        </p:nvSpPr>
        <p:spPr bwMode="auto">
          <a:xfrm>
            <a:off x="8332788" y="1916113"/>
            <a:ext cx="233362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26" name="Oval 227"/>
          <p:cNvSpPr>
            <a:spLocks noChangeArrowheads="1"/>
          </p:cNvSpPr>
          <p:nvPr/>
        </p:nvSpPr>
        <p:spPr bwMode="auto">
          <a:xfrm>
            <a:off x="7839075" y="2205038"/>
            <a:ext cx="233363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27" name="Oval 228"/>
          <p:cNvSpPr>
            <a:spLocks noChangeArrowheads="1"/>
          </p:cNvSpPr>
          <p:nvPr/>
        </p:nvSpPr>
        <p:spPr bwMode="auto">
          <a:xfrm>
            <a:off x="7370763" y="2492375"/>
            <a:ext cx="234950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28" name="Oval 229"/>
          <p:cNvSpPr>
            <a:spLocks noChangeArrowheads="1"/>
          </p:cNvSpPr>
          <p:nvPr/>
        </p:nvSpPr>
        <p:spPr bwMode="auto">
          <a:xfrm>
            <a:off x="6904038" y="2852738"/>
            <a:ext cx="233362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29" name="Oval 230"/>
          <p:cNvSpPr>
            <a:spLocks noChangeArrowheads="1"/>
          </p:cNvSpPr>
          <p:nvPr/>
        </p:nvSpPr>
        <p:spPr bwMode="auto">
          <a:xfrm>
            <a:off x="8332788" y="3155950"/>
            <a:ext cx="233362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30" name="Oval 231"/>
          <p:cNvSpPr>
            <a:spLocks noChangeArrowheads="1"/>
          </p:cNvSpPr>
          <p:nvPr/>
        </p:nvSpPr>
        <p:spPr bwMode="auto">
          <a:xfrm>
            <a:off x="4719638" y="4292600"/>
            <a:ext cx="233362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31" name="Oval 232"/>
          <p:cNvSpPr>
            <a:spLocks noChangeArrowheads="1"/>
          </p:cNvSpPr>
          <p:nvPr/>
        </p:nvSpPr>
        <p:spPr bwMode="auto">
          <a:xfrm>
            <a:off x="5675313" y="4600575"/>
            <a:ext cx="233362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32" name="Oval 233"/>
          <p:cNvSpPr>
            <a:spLocks noChangeArrowheads="1"/>
          </p:cNvSpPr>
          <p:nvPr/>
        </p:nvSpPr>
        <p:spPr bwMode="auto">
          <a:xfrm>
            <a:off x="5675313" y="4941888"/>
            <a:ext cx="233362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33" name="Oval 234"/>
          <p:cNvSpPr>
            <a:spLocks noChangeArrowheads="1"/>
          </p:cNvSpPr>
          <p:nvPr/>
        </p:nvSpPr>
        <p:spPr bwMode="auto">
          <a:xfrm>
            <a:off x="4251325" y="5300663"/>
            <a:ext cx="233363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34" name="Oval 235"/>
          <p:cNvSpPr>
            <a:spLocks noChangeArrowheads="1"/>
          </p:cNvSpPr>
          <p:nvPr/>
        </p:nvSpPr>
        <p:spPr bwMode="auto">
          <a:xfrm>
            <a:off x="4719638" y="5589588"/>
            <a:ext cx="233362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35" name="Oval 236"/>
          <p:cNvSpPr>
            <a:spLocks noChangeArrowheads="1"/>
          </p:cNvSpPr>
          <p:nvPr/>
        </p:nvSpPr>
        <p:spPr bwMode="auto">
          <a:xfrm>
            <a:off x="7370763" y="4005263"/>
            <a:ext cx="234950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36" name="Oval 237"/>
          <p:cNvSpPr>
            <a:spLocks noChangeArrowheads="1"/>
          </p:cNvSpPr>
          <p:nvPr/>
        </p:nvSpPr>
        <p:spPr bwMode="auto">
          <a:xfrm>
            <a:off x="7370763" y="4340225"/>
            <a:ext cx="234950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37" name="Oval 238"/>
          <p:cNvSpPr>
            <a:spLocks noChangeArrowheads="1"/>
          </p:cNvSpPr>
          <p:nvPr/>
        </p:nvSpPr>
        <p:spPr bwMode="auto">
          <a:xfrm>
            <a:off x="6904038" y="4652963"/>
            <a:ext cx="233362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38" name="Oval 239"/>
          <p:cNvSpPr>
            <a:spLocks noChangeArrowheads="1"/>
          </p:cNvSpPr>
          <p:nvPr/>
        </p:nvSpPr>
        <p:spPr bwMode="auto">
          <a:xfrm>
            <a:off x="6415088" y="4956175"/>
            <a:ext cx="233362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39" name="Oval 240"/>
          <p:cNvSpPr>
            <a:spLocks noChangeArrowheads="1"/>
          </p:cNvSpPr>
          <p:nvPr/>
        </p:nvSpPr>
        <p:spPr bwMode="auto">
          <a:xfrm>
            <a:off x="6904038" y="5300663"/>
            <a:ext cx="233362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40" name="Oval 241"/>
          <p:cNvSpPr>
            <a:spLocks noChangeArrowheads="1"/>
          </p:cNvSpPr>
          <p:nvPr/>
        </p:nvSpPr>
        <p:spPr bwMode="auto">
          <a:xfrm>
            <a:off x="8332788" y="5599113"/>
            <a:ext cx="233362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cxnSp>
        <p:nvCxnSpPr>
          <p:cNvPr id="41" name="AutoShape 242"/>
          <p:cNvCxnSpPr>
            <a:cxnSpLocks noChangeShapeType="1"/>
            <a:stCxn id="24" idx="4"/>
            <a:endCxn id="25" idx="0"/>
          </p:cNvCxnSpPr>
          <p:nvPr/>
        </p:nvCxnSpPr>
        <p:spPr bwMode="auto">
          <a:xfrm>
            <a:off x="8448675" y="1773238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243"/>
          <p:cNvCxnSpPr>
            <a:cxnSpLocks noChangeShapeType="1"/>
            <a:stCxn id="25" idx="3"/>
            <a:endCxn id="26" idx="7"/>
          </p:cNvCxnSpPr>
          <p:nvPr/>
        </p:nvCxnSpPr>
        <p:spPr bwMode="auto">
          <a:xfrm flipH="1">
            <a:off x="8039100" y="2100263"/>
            <a:ext cx="327025" cy="136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44"/>
          <p:cNvCxnSpPr>
            <a:cxnSpLocks noChangeShapeType="1"/>
            <a:stCxn id="26" idx="3"/>
            <a:endCxn id="27" idx="7"/>
          </p:cNvCxnSpPr>
          <p:nvPr/>
        </p:nvCxnSpPr>
        <p:spPr bwMode="auto">
          <a:xfrm flipH="1">
            <a:off x="7570788" y="2389188"/>
            <a:ext cx="301625" cy="1349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4" name="AutoShape 245"/>
          <p:cNvCxnSpPr>
            <a:cxnSpLocks noChangeShapeType="1"/>
            <a:stCxn id="27" idx="3"/>
            <a:endCxn id="28" idx="7"/>
          </p:cNvCxnSpPr>
          <p:nvPr/>
        </p:nvCxnSpPr>
        <p:spPr bwMode="auto">
          <a:xfrm flipH="1">
            <a:off x="7102475" y="2676525"/>
            <a:ext cx="303213" cy="2079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5" name="AutoShape 246"/>
          <p:cNvCxnSpPr>
            <a:cxnSpLocks noChangeShapeType="1"/>
            <a:stCxn id="28" idx="5"/>
            <a:endCxn id="29" idx="2"/>
          </p:cNvCxnSpPr>
          <p:nvPr/>
        </p:nvCxnSpPr>
        <p:spPr bwMode="auto">
          <a:xfrm>
            <a:off x="7102475" y="3036888"/>
            <a:ext cx="1230313" cy="2270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6" name="AutoShape 247"/>
          <p:cNvCxnSpPr>
            <a:cxnSpLocks noChangeShapeType="1"/>
            <a:stCxn id="12" idx="3"/>
            <a:endCxn id="30" idx="7"/>
          </p:cNvCxnSpPr>
          <p:nvPr/>
        </p:nvCxnSpPr>
        <p:spPr bwMode="auto">
          <a:xfrm flipH="1">
            <a:off x="4918075" y="4117975"/>
            <a:ext cx="303213" cy="206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7" name="AutoShape 248"/>
          <p:cNvCxnSpPr>
            <a:cxnSpLocks noChangeShapeType="1"/>
            <a:stCxn id="30" idx="5"/>
            <a:endCxn id="31" idx="1"/>
          </p:cNvCxnSpPr>
          <p:nvPr/>
        </p:nvCxnSpPr>
        <p:spPr bwMode="auto">
          <a:xfrm>
            <a:off x="4918075" y="4476750"/>
            <a:ext cx="792163" cy="1555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8" name="AutoShape 249"/>
          <p:cNvCxnSpPr>
            <a:cxnSpLocks noChangeShapeType="1"/>
            <a:stCxn id="31" idx="4"/>
            <a:endCxn id="32" idx="0"/>
          </p:cNvCxnSpPr>
          <p:nvPr/>
        </p:nvCxnSpPr>
        <p:spPr bwMode="auto">
          <a:xfrm>
            <a:off x="5792788" y="4816475"/>
            <a:ext cx="0" cy="1254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9" name="AutoShape 250"/>
          <p:cNvCxnSpPr>
            <a:cxnSpLocks noChangeShapeType="1"/>
            <a:stCxn id="32" idx="3"/>
            <a:endCxn id="33" idx="7"/>
          </p:cNvCxnSpPr>
          <p:nvPr/>
        </p:nvCxnSpPr>
        <p:spPr bwMode="auto">
          <a:xfrm flipH="1">
            <a:off x="4451350" y="5126038"/>
            <a:ext cx="1258888" cy="206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0" name="AutoShape 251"/>
          <p:cNvCxnSpPr>
            <a:cxnSpLocks noChangeShapeType="1"/>
            <a:stCxn id="33" idx="5"/>
            <a:endCxn id="34" idx="1"/>
          </p:cNvCxnSpPr>
          <p:nvPr/>
        </p:nvCxnSpPr>
        <p:spPr bwMode="auto">
          <a:xfrm>
            <a:off x="4451350" y="5484813"/>
            <a:ext cx="301625" cy="136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1" name="AutoShape 252"/>
          <p:cNvCxnSpPr>
            <a:cxnSpLocks noChangeShapeType="1"/>
            <a:stCxn id="35" idx="4"/>
            <a:endCxn id="36" idx="0"/>
          </p:cNvCxnSpPr>
          <p:nvPr/>
        </p:nvCxnSpPr>
        <p:spPr bwMode="auto">
          <a:xfrm>
            <a:off x="7488238" y="4221163"/>
            <a:ext cx="0" cy="1190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2" name="AutoShape 253"/>
          <p:cNvCxnSpPr>
            <a:cxnSpLocks noChangeShapeType="1"/>
            <a:stCxn id="36" idx="3"/>
            <a:endCxn id="37" idx="7"/>
          </p:cNvCxnSpPr>
          <p:nvPr/>
        </p:nvCxnSpPr>
        <p:spPr bwMode="auto">
          <a:xfrm flipH="1">
            <a:off x="7102475" y="4524375"/>
            <a:ext cx="303213" cy="1603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3" name="AutoShape 254"/>
          <p:cNvCxnSpPr>
            <a:cxnSpLocks noChangeShapeType="1"/>
            <a:stCxn id="37" idx="3"/>
            <a:endCxn id="38" idx="7"/>
          </p:cNvCxnSpPr>
          <p:nvPr/>
        </p:nvCxnSpPr>
        <p:spPr bwMode="auto">
          <a:xfrm flipH="1">
            <a:off x="6615113" y="4837113"/>
            <a:ext cx="322262" cy="1508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4" name="AutoShape 255"/>
          <p:cNvCxnSpPr>
            <a:cxnSpLocks noChangeShapeType="1"/>
            <a:stCxn id="38" idx="5"/>
            <a:endCxn id="39" idx="1"/>
          </p:cNvCxnSpPr>
          <p:nvPr/>
        </p:nvCxnSpPr>
        <p:spPr bwMode="auto">
          <a:xfrm>
            <a:off x="6615113" y="5140325"/>
            <a:ext cx="322262" cy="1920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5" name="AutoShape 256"/>
          <p:cNvCxnSpPr>
            <a:cxnSpLocks noChangeShapeType="1"/>
            <a:stCxn id="39" idx="5"/>
            <a:endCxn id="40" idx="1"/>
          </p:cNvCxnSpPr>
          <p:nvPr/>
        </p:nvCxnSpPr>
        <p:spPr bwMode="auto">
          <a:xfrm>
            <a:off x="7102475" y="5484813"/>
            <a:ext cx="1263650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56" name="Text Box 257"/>
          <p:cNvSpPr txBox="1">
            <a:spLocks noChangeArrowheads="1"/>
          </p:cNvSpPr>
          <p:nvPr/>
        </p:nvSpPr>
        <p:spPr bwMode="auto">
          <a:xfrm>
            <a:off x="4094163" y="1196975"/>
            <a:ext cx="15605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/>
              <a:t>Self: total 5</a:t>
            </a:r>
            <a:endParaRPr lang="en-US" sz="1200" b="1"/>
          </a:p>
        </p:txBody>
      </p:sp>
      <p:sp>
        <p:nvSpPr>
          <p:cNvPr id="57" name="Text Box 258"/>
          <p:cNvSpPr txBox="1">
            <a:spLocks noChangeArrowheads="1"/>
          </p:cNvSpPr>
          <p:nvPr/>
        </p:nvSpPr>
        <p:spPr bwMode="auto">
          <a:xfrm>
            <a:off x="6435725" y="1196975"/>
            <a:ext cx="20272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/>
              <a:t>Competitor A: total 6</a:t>
            </a:r>
            <a:endParaRPr lang="en-US" sz="1200" b="1"/>
          </a:p>
        </p:txBody>
      </p:sp>
      <p:sp>
        <p:nvSpPr>
          <p:cNvPr id="58" name="Text Box 259"/>
          <p:cNvSpPr txBox="1">
            <a:spLocks noChangeArrowheads="1"/>
          </p:cNvSpPr>
          <p:nvPr/>
        </p:nvSpPr>
        <p:spPr bwMode="auto">
          <a:xfrm>
            <a:off x="3783013" y="3644900"/>
            <a:ext cx="20288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/>
              <a:t>Competitor B: total 4</a:t>
            </a:r>
            <a:endParaRPr lang="en-US" sz="1200" b="1"/>
          </a:p>
        </p:txBody>
      </p:sp>
      <p:sp>
        <p:nvSpPr>
          <p:cNvPr id="59" name="Text Box 260"/>
          <p:cNvSpPr txBox="1">
            <a:spLocks noChangeArrowheads="1"/>
          </p:cNvSpPr>
          <p:nvPr/>
        </p:nvSpPr>
        <p:spPr bwMode="auto">
          <a:xfrm>
            <a:off x="6435725" y="3644900"/>
            <a:ext cx="20272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/>
              <a:t>Competitor C: total -2</a:t>
            </a:r>
            <a:endParaRPr lang="en-US" sz="1200" b="1"/>
          </a:p>
        </p:txBody>
      </p:sp>
      <p:sp>
        <p:nvSpPr>
          <p:cNvPr id="60" name="Text Box 261"/>
          <p:cNvSpPr txBox="1">
            <a:spLocks noChangeArrowheads="1"/>
          </p:cNvSpPr>
          <p:nvPr/>
        </p:nvSpPr>
        <p:spPr bwMode="auto">
          <a:xfrm>
            <a:off x="895350" y="1196975"/>
            <a:ext cx="2419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/>
              <a:t>Key success factors</a:t>
            </a:r>
            <a:endParaRPr lang="en-US" sz="1200" b="1"/>
          </a:p>
        </p:txBody>
      </p:sp>
      <p:sp>
        <p:nvSpPr>
          <p:cNvPr id="61" name="Text Box 262"/>
          <p:cNvSpPr txBox="1">
            <a:spLocks noChangeArrowheads="1"/>
          </p:cNvSpPr>
          <p:nvPr/>
        </p:nvSpPr>
        <p:spPr bwMode="auto">
          <a:xfrm>
            <a:off x="974725" y="3644900"/>
            <a:ext cx="24177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/>
              <a:t>Key success factors</a:t>
            </a:r>
            <a:endParaRPr lang="en-US" sz="1200" b="1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dirty="0" smtClean="0">
                <a:latin typeface="Arial" pitchFamily="34" charset="0"/>
                <a:cs typeface="Arial" pitchFamily="34" charset="0"/>
              </a:rPr>
              <a:t>Future Competitor Strategies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33400" y="115888"/>
            <a:ext cx="8166100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GB" sz="40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04850" y="1268413"/>
            <a:ext cx="8856663" cy="4906962"/>
          </a:xfrm>
          <a:prstGeom prst="rect">
            <a:avLst/>
          </a:prstGeom>
        </p:spPr>
        <p:txBody>
          <a:bodyPr/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endParaRPr kumimoji="0" lang="en-GB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endParaRPr kumimoji="0" lang="en-GB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3" descr="F:\Powerpoint\Pe_Uk\PE134-Hooley\Final files\Gif\ch05\C05NF008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524000"/>
            <a:ext cx="8437563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Advantage Creating Resources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114449" y="1504949"/>
            <a:ext cx="5372301" cy="4457701"/>
            <a:chOff x="2114449" y="1504949"/>
            <a:chExt cx="5372301" cy="4457701"/>
          </a:xfrm>
        </p:grpSpPr>
        <p:sp>
          <p:nvSpPr>
            <p:cNvPr id="7" name="Freeform 6"/>
            <p:cNvSpPr/>
            <p:nvPr/>
          </p:nvSpPr>
          <p:spPr>
            <a:xfrm>
              <a:off x="3143158" y="1504949"/>
              <a:ext cx="3353177" cy="2743200"/>
            </a:xfrm>
            <a:custGeom>
              <a:avLst/>
              <a:gdLst>
                <a:gd name="connsiteX0" fmla="*/ 0 w 3353177"/>
                <a:gd name="connsiteY0" fmla="*/ 1371600 h 2743200"/>
                <a:gd name="connsiteX1" fmla="*/ 1676589 w 3353177"/>
                <a:gd name="connsiteY1" fmla="*/ 0 h 2743200"/>
                <a:gd name="connsiteX2" fmla="*/ 3353178 w 3353177"/>
                <a:gd name="connsiteY2" fmla="*/ 1371600 h 2743200"/>
                <a:gd name="connsiteX3" fmla="*/ 1676589 w 3353177"/>
                <a:gd name="connsiteY3" fmla="*/ 2743200 h 2743200"/>
                <a:gd name="connsiteX4" fmla="*/ 0 w 3353177"/>
                <a:gd name="connsiteY4" fmla="*/ 1371600 h 274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53177" h="2743200">
                  <a:moveTo>
                    <a:pt x="0" y="1371600"/>
                  </a:moveTo>
                  <a:cubicBezTo>
                    <a:pt x="0" y="614086"/>
                    <a:pt x="750634" y="0"/>
                    <a:pt x="1676589" y="0"/>
                  </a:cubicBezTo>
                  <a:cubicBezTo>
                    <a:pt x="2602544" y="0"/>
                    <a:pt x="3353178" y="614086"/>
                    <a:pt x="3353178" y="1371600"/>
                  </a:cubicBezTo>
                  <a:cubicBezTo>
                    <a:pt x="3353178" y="2129114"/>
                    <a:pt x="2602544" y="2743200"/>
                    <a:pt x="1676589" y="2743200"/>
                  </a:cubicBezTo>
                  <a:cubicBezTo>
                    <a:pt x="750634" y="2743200"/>
                    <a:pt x="0" y="2129114"/>
                    <a:pt x="0" y="1371600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447090" tIns="480060" rIns="447090" bIns="102870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Contribute to providing value for customers</a:t>
              </a:r>
              <a:endParaRPr lang="en-US" sz="1600" kern="1200" dirty="0"/>
            </a:p>
          </p:txBody>
        </p:sp>
        <p:sp>
          <p:nvSpPr>
            <p:cNvPr id="8" name="Freeform 7"/>
            <p:cNvSpPr/>
            <p:nvPr/>
          </p:nvSpPr>
          <p:spPr>
            <a:xfrm>
              <a:off x="4132420" y="3219450"/>
              <a:ext cx="3354330" cy="2743200"/>
            </a:xfrm>
            <a:custGeom>
              <a:avLst/>
              <a:gdLst>
                <a:gd name="connsiteX0" fmla="*/ 0 w 3354330"/>
                <a:gd name="connsiteY0" fmla="*/ 1371600 h 2743200"/>
                <a:gd name="connsiteX1" fmla="*/ 1677165 w 3354330"/>
                <a:gd name="connsiteY1" fmla="*/ 0 h 2743200"/>
                <a:gd name="connsiteX2" fmla="*/ 3354330 w 3354330"/>
                <a:gd name="connsiteY2" fmla="*/ 1371600 h 2743200"/>
                <a:gd name="connsiteX3" fmla="*/ 1677165 w 3354330"/>
                <a:gd name="connsiteY3" fmla="*/ 2743200 h 2743200"/>
                <a:gd name="connsiteX4" fmla="*/ 0 w 3354330"/>
                <a:gd name="connsiteY4" fmla="*/ 1371600 h 274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54330" h="2743200">
                  <a:moveTo>
                    <a:pt x="0" y="1371600"/>
                  </a:moveTo>
                  <a:cubicBezTo>
                    <a:pt x="0" y="614086"/>
                    <a:pt x="750892" y="0"/>
                    <a:pt x="1677165" y="0"/>
                  </a:cubicBezTo>
                  <a:cubicBezTo>
                    <a:pt x="2603438" y="0"/>
                    <a:pt x="3354330" y="614086"/>
                    <a:pt x="3354330" y="1371600"/>
                  </a:cubicBezTo>
                  <a:cubicBezTo>
                    <a:pt x="3354330" y="2129114"/>
                    <a:pt x="2603438" y="2743200"/>
                    <a:pt x="1677165" y="2743200"/>
                  </a:cubicBezTo>
                  <a:cubicBezTo>
                    <a:pt x="750892" y="2743200"/>
                    <a:pt x="0" y="2129114"/>
                    <a:pt x="0" y="1371600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10211518"/>
                <a:satOff val="-11993"/>
                <a:lumOff val="4608"/>
                <a:alphaOff val="0"/>
              </a:schemeClr>
            </a:fillRef>
            <a:effectRef idx="0">
              <a:schemeClr val="accent4">
                <a:alpha val="50000"/>
                <a:hueOff val="10211518"/>
                <a:satOff val="-11993"/>
                <a:lumOff val="4608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1025866" tIns="708660" rIns="315866" bIns="525780" numCol="1" spcCol="1270" anchor="ctr" anchorCtr="0">
              <a:noAutofit/>
            </a:bodyPr>
            <a:lstStyle/>
            <a:p>
              <a:pPr lvl="0" algn="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Are hard for competitors to acquire or imitate</a:t>
              </a:r>
              <a:endParaRPr lang="en-US" sz="1600" kern="1200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2114449" y="3219450"/>
              <a:ext cx="3430920" cy="2743200"/>
            </a:xfrm>
            <a:custGeom>
              <a:avLst/>
              <a:gdLst>
                <a:gd name="connsiteX0" fmla="*/ 0 w 3430920"/>
                <a:gd name="connsiteY0" fmla="*/ 1371600 h 2743200"/>
                <a:gd name="connsiteX1" fmla="*/ 1715460 w 3430920"/>
                <a:gd name="connsiteY1" fmla="*/ 0 h 2743200"/>
                <a:gd name="connsiteX2" fmla="*/ 3430920 w 3430920"/>
                <a:gd name="connsiteY2" fmla="*/ 1371600 h 2743200"/>
                <a:gd name="connsiteX3" fmla="*/ 1715460 w 3430920"/>
                <a:gd name="connsiteY3" fmla="*/ 2743200 h 2743200"/>
                <a:gd name="connsiteX4" fmla="*/ 0 w 3430920"/>
                <a:gd name="connsiteY4" fmla="*/ 1371600 h 274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30920" h="2743200">
                  <a:moveTo>
                    <a:pt x="0" y="1371600"/>
                  </a:moveTo>
                  <a:cubicBezTo>
                    <a:pt x="0" y="614086"/>
                    <a:pt x="768038" y="0"/>
                    <a:pt x="1715460" y="0"/>
                  </a:cubicBezTo>
                  <a:cubicBezTo>
                    <a:pt x="2662882" y="0"/>
                    <a:pt x="3430920" y="614086"/>
                    <a:pt x="3430920" y="1371600"/>
                  </a:cubicBezTo>
                  <a:cubicBezTo>
                    <a:pt x="3430920" y="2129114"/>
                    <a:pt x="2662882" y="2743200"/>
                    <a:pt x="1715460" y="2743200"/>
                  </a:cubicBezTo>
                  <a:cubicBezTo>
                    <a:pt x="768038" y="2743200"/>
                    <a:pt x="0" y="2129114"/>
                    <a:pt x="0" y="1371600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20423036"/>
                <a:satOff val="-23986"/>
                <a:lumOff val="9216"/>
                <a:alphaOff val="0"/>
              </a:schemeClr>
            </a:fillRef>
            <a:effectRef idx="0">
              <a:schemeClr val="accent4">
                <a:alpha val="50000"/>
                <a:hueOff val="20423036"/>
                <a:satOff val="-23986"/>
                <a:lumOff val="9216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323078" tIns="708660" rIns="1049290" bIns="525780" numCol="1" spcCol="1270" anchor="ctr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Are unique to firm</a:t>
              </a:r>
              <a:endParaRPr lang="en-US" sz="1600" kern="1200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191000" y="3536728"/>
            <a:ext cx="1295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n-lt"/>
              </a:rPr>
              <a:t>Sustainable Competitive Advantage</a:t>
            </a:r>
            <a:endParaRPr 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269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Generic Routes to competitive advantage creation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88706277"/>
              </p:ext>
            </p:extLst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V="1">
            <a:off x="533400" y="1447800"/>
            <a:ext cx="0" cy="4495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2400" y="1752600"/>
            <a:ext cx="461665" cy="4191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/>
              <a:t>Customer valued uniqueness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1600200" y="6362599"/>
            <a:ext cx="6629404" cy="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5400000">
            <a:off x="4684069" y="3077006"/>
            <a:ext cx="461665" cy="696132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/>
              <a:t>Cost relative to competitors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6039514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High</a:t>
            </a:r>
            <a:endParaRPr lang="en-US" dirty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91000" y="599327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Average</a:t>
            </a:r>
            <a:endParaRPr lang="en-US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75704" y="601684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Low</a:t>
            </a:r>
            <a:endParaRPr lang="en-US" dirty="0"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2838" y="1877568"/>
            <a:ext cx="461665" cy="6096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High</a:t>
            </a:r>
            <a:endParaRPr lang="en-US" dirty="0"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3134" y="3238500"/>
            <a:ext cx="461665" cy="9144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Average</a:t>
            </a:r>
            <a:endParaRPr lang="en-US" dirty="0"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2838" y="4800600"/>
            <a:ext cx="461665" cy="9144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Low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789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563562"/>
          </a:xfrm>
        </p:spPr>
        <p:txBody>
          <a:bodyPr/>
          <a:lstStyle/>
          <a:p>
            <a:pPr algn="ctr"/>
            <a:r>
              <a:rPr lang="en-US" dirty="0" smtClean="0"/>
              <a:t>Cost Drivers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31315774"/>
              </p:ext>
            </p:extLst>
          </p:nvPr>
        </p:nvGraphicFramePr>
        <p:xfrm>
          <a:off x="0" y="914400"/>
          <a:ext cx="91440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614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667000"/>
            <a:ext cx="8305800" cy="1447800"/>
          </a:xfrm>
        </p:spPr>
        <p:txBody>
          <a:bodyPr/>
          <a:lstStyle/>
          <a:p>
            <a:pPr>
              <a:buNone/>
            </a:pPr>
            <a:r>
              <a:rPr lang="en-GB" sz="3200" dirty="0" smtClean="0">
                <a:latin typeface="Arial" pitchFamily="34" charset="0"/>
                <a:cs typeface="Arial" pitchFamily="34" charset="0"/>
              </a:rPr>
              <a:t>“If you don’t have a competitive advantage, don’t compete”</a:t>
            </a:r>
          </a:p>
          <a:p>
            <a:pPr>
              <a:buNone/>
            </a:pPr>
            <a:r>
              <a:rPr lang="en-GB" dirty="0" smtClean="0"/>
              <a:t>							Jack Welch, GE</a:t>
            </a:r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563562"/>
          </a:xfrm>
        </p:spPr>
        <p:txBody>
          <a:bodyPr/>
          <a:lstStyle/>
          <a:p>
            <a:pPr algn="ctr"/>
            <a:r>
              <a:rPr lang="en-US" dirty="0" smtClean="0"/>
              <a:t>Uniqueness Drivers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54054208"/>
              </p:ext>
            </p:extLst>
          </p:nvPr>
        </p:nvGraphicFramePr>
        <p:xfrm>
          <a:off x="0" y="914400"/>
          <a:ext cx="91440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501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Sustaining competitive Advantage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/>
              <a:t>Unique &amp; </a:t>
            </a:r>
            <a:r>
              <a:rPr lang="en-US" sz="3200" dirty="0"/>
              <a:t>v</a:t>
            </a:r>
            <a:r>
              <a:rPr lang="en-US" sz="3200" dirty="0" smtClean="0"/>
              <a:t>alued products</a:t>
            </a:r>
          </a:p>
          <a:p>
            <a:r>
              <a:rPr lang="en-US" sz="3200" dirty="0" smtClean="0"/>
              <a:t>Clear, tight definition of market targets</a:t>
            </a:r>
          </a:p>
          <a:p>
            <a:r>
              <a:rPr lang="en-US" sz="3200" dirty="0" smtClean="0"/>
              <a:t>Enhanced customer linkages</a:t>
            </a:r>
          </a:p>
          <a:p>
            <a:r>
              <a:rPr lang="en-US" sz="3200" dirty="0" smtClean="0"/>
              <a:t>Established brand &amp; company credibility.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8449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Hypothetical Market Structure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697463318"/>
              </p:ext>
            </p:extLst>
          </p:nvPr>
        </p:nvGraphicFramePr>
        <p:xfrm>
          <a:off x="1524000" y="533400"/>
          <a:ext cx="609600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7575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for Market Leader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810000" cy="4572000"/>
          </a:xfrm>
        </p:spPr>
        <p:txBody>
          <a:bodyPr/>
          <a:lstStyle/>
          <a:p>
            <a:r>
              <a:rPr lang="en-US" dirty="0" smtClean="0"/>
              <a:t>Expanding Total Market</a:t>
            </a:r>
          </a:p>
          <a:p>
            <a:pPr lvl="1"/>
            <a:r>
              <a:rPr lang="en-US" dirty="0" smtClean="0"/>
              <a:t>New Customer</a:t>
            </a:r>
          </a:p>
          <a:p>
            <a:pPr lvl="1"/>
            <a:r>
              <a:rPr lang="en-US" dirty="0" smtClean="0"/>
              <a:t>More Usage</a:t>
            </a:r>
          </a:p>
          <a:p>
            <a:r>
              <a:rPr lang="en-US" dirty="0" smtClean="0"/>
              <a:t>Defending Market Share</a:t>
            </a:r>
          </a:p>
          <a:p>
            <a:pPr lvl="1"/>
            <a:r>
              <a:rPr lang="en-US" dirty="0" smtClean="0"/>
              <a:t>Position Defense</a:t>
            </a:r>
          </a:p>
          <a:p>
            <a:pPr lvl="1"/>
            <a:r>
              <a:rPr lang="en-US" dirty="0" smtClean="0"/>
              <a:t>Flank Defense</a:t>
            </a:r>
          </a:p>
          <a:p>
            <a:pPr lvl="1"/>
            <a:r>
              <a:rPr lang="en-US" dirty="0" smtClean="0"/>
              <a:t>Preemptive Defense</a:t>
            </a:r>
          </a:p>
          <a:p>
            <a:pPr lvl="1"/>
            <a:r>
              <a:rPr lang="en-US" dirty="0" smtClean="0"/>
              <a:t>Counteroffensive Defense</a:t>
            </a:r>
          </a:p>
          <a:p>
            <a:pPr lvl="1"/>
            <a:r>
              <a:rPr lang="en-US" dirty="0" smtClean="0"/>
              <a:t>Mobile Defense</a:t>
            </a:r>
          </a:p>
          <a:p>
            <a:pPr lvl="1"/>
            <a:r>
              <a:rPr lang="en-US" dirty="0" smtClean="0"/>
              <a:t>Contraction Defense</a:t>
            </a:r>
          </a:p>
          <a:p>
            <a:r>
              <a:rPr lang="en-US" dirty="0" smtClean="0"/>
              <a:t>Expanding Market Share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6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for Market Challenger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391400" cy="4572000"/>
          </a:xfrm>
        </p:spPr>
        <p:txBody>
          <a:bodyPr/>
          <a:lstStyle/>
          <a:p>
            <a:r>
              <a:rPr lang="en-US" dirty="0" smtClean="0"/>
              <a:t>Defining the strategic objective and opponents</a:t>
            </a:r>
          </a:p>
          <a:p>
            <a:pPr lvl="1"/>
            <a:r>
              <a:rPr lang="en-US" dirty="0" smtClean="0"/>
              <a:t>Attack the market leader</a:t>
            </a:r>
          </a:p>
          <a:p>
            <a:pPr lvl="1"/>
            <a:r>
              <a:rPr lang="en-US" dirty="0" smtClean="0"/>
              <a:t>Attack firms of its own size</a:t>
            </a:r>
          </a:p>
          <a:p>
            <a:pPr lvl="1"/>
            <a:r>
              <a:rPr lang="en-US" dirty="0" smtClean="0"/>
              <a:t>Attack small local &amp; regional firms</a:t>
            </a:r>
          </a:p>
          <a:p>
            <a:r>
              <a:rPr lang="en-US" dirty="0" smtClean="0"/>
              <a:t>Choosing general attack strategy</a:t>
            </a:r>
          </a:p>
          <a:p>
            <a:pPr lvl="1"/>
            <a:r>
              <a:rPr lang="en-US" dirty="0" smtClean="0"/>
              <a:t>Frontal Attack</a:t>
            </a:r>
          </a:p>
          <a:p>
            <a:pPr lvl="1"/>
            <a:r>
              <a:rPr lang="en-US" dirty="0" smtClean="0"/>
              <a:t>Flank Attack</a:t>
            </a:r>
          </a:p>
          <a:p>
            <a:pPr lvl="1"/>
            <a:r>
              <a:rPr lang="en-US" dirty="0" smtClean="0"/>
              <a:t>Encirclement Attack</a:t>
            </a:r>
          </a:p>
          <a:p>
            <a:pPr lvl="1"/>
            <a:r>
              <a:rPr lang="en-US" dirty="0" smtClean="0"/>
              <a:t>Bypass Attack</a:t>
            </a:r>
          </a:p>
          <a:p>
            <a:pPr lvl="1"/>
            <a:r>
              <a:rPr lang="en-US" dirty="0" smtClean="0"/>
              <a:t>Guerilla Warfare</a:t>
            </a:r>
          </a:p>
          <a:p>
            <a:r>
              <a:rPr lang="en-US" dirty="0" smtClean="0"/>
              <a:t>Choosing specific attack strategy</a:t>
            </a:r>
          </a:p>
        </p:txBody>
      </p:sp>
    </p:spTree>
    <p:extLst>
      <p:ext uri="{BB962C8B-B14F-4D97-AF65-F5344CB8AC3E}">
        <p14:creationId xmlns:p14="http://schemas.microsoft.com/office/powerpoint/2010/main" val="132692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for Market Followers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391400" cy="4572000"/>
          </a:xfrm>
        </p:spPr>
        <p:txBody>
          <a:bodyPr/>
          <a:lstStyle/>
          <a:p>
            <a:r>
              <a:rPr lang="en-US" dirty="0" smtClean="0"/>
              <a:t>Counterfeit</a:t>
            </a:r>
          </a:p>
          <a:p>
            <a:r>
              <a:rPr lang="en-US" dirty="0" smtClean="0"/>
              <a:t>Cloner</a:t>
            </a:r>
          </a:p>
          <a:p>
            <a:r>
              <a:rPr lang="en-US" dirty="0" smtClean="0"/>
              <a:t>Imitator</a:t>
            </a:r>
          </a:p>
          <a:p>
            <a:r>
              <a:rPr lang="en-US" dirty="0" smtClean="0"/>
              <a:t>Adapter</a:t>
            </a:r>
          </a:p>
        </p:txBody>
      </p:sp>
    </p:spTree>
    <p:extLst>
      <p:ext uri="{BB962C8B-B14F-4D97-AF65-F5344CB8AC3E}">
        <p14:creationId xmlns:p14="http://schemas.microsoft.com/office/powerpoint/2010/main" val="123599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for Market </a:t>
            </a:r>
            <a:r>
              <a:rPr lang="en-US" dirty="0" err="1" smtClean="0"/>
              <a:t>Nichers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391400" cy="4572000"/>
          </a:xfrm>
        </p:spPr>
        <p:txBody>
          <a:bodyPr/>
          <a:lstStyle/>
          <a:p>
            <a:r>
              <a:rPr lang="en-US" dirty="0" smtClean="0"/>
              <a:t>Choosing the battleground</a:t>
            </a:r>
          </a:p>
          <a:p>
            <a:r>
              <a:rPr lang="en-US" dirty="0" smtClean="0"/>
              <a:t>Focusing Effort</a:t>
            </a:r>
          </a:p>
          <a:p>
            <a:pPr lvl="1"/>
            <a:r>
              <a:rPr lang="en-US" dirty="0" smtClean="0"/>
              <a:t>Ability to segment the market</a:t>
            </a:r>
          </a:p>
          <a:p>
            <a:pPr lvl="1"/>
            <a:r>
              <a:rPr lang="en-US" dirty="0" smtClean="0"/>
              <a:t>Efficient use of R&amp;D resources</a:t>
            </a:r>
          </a:p>
          <a:p>
            <a:pPr lvl="1"/>
            <a:r>
              <a:rPr lang="en-US" dirty="0" smtClean="0"/>
              <a:t>Thinking Small</a:t>
            </a:r>
          </a:p>
          <a:p>
            <a:r>
              <a:rPr lang="en-US" dirty="0" smtClean="0"/>
              <a:t>Create, Expand &amp; Protect.</a:t>
            </a:r>
          </a:p>
          <a:p>
            <a:pPr lvl="1"/>
            <a:endParaRPr lang="en-US" dirty="0"/>
          </a:p>
          <a:p>
            <a:pPr marL="319088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0755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2162"/>
          </a:xfrm>
        </p:spPr>
        <p:txBody>
          <a:bodyPr/>
          <a:lstStyle/>
          <a:p>
            <a:pPr algn="ctr" eaLnBrk="1" hangingPunct="1"/>
            <a:r>
              <a:rPr lang="en-GB" dirty="0" smtClean="0">
                <a:latin typeface="Arial" charset="0"/>
                <a:cs typeface="Arial" charset="0"/>
              </a:rPr>
              <a:t>Reading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295400"/>
            <a:ext cx="7772400" cy="4724400"/>
          </a:xfrm>
        </p:spPr>
        <p:txBody>
          <a:bodyPr/>
          <a:lstStyle/>
          <a:p>
            <a:pPr eaLnBrk="1" hangingPunct="1"/>
            <a:r>
              <a:rPr lang="en-GB" sz="2000" dirty="0" smtClean="0">
                <a:latin typeface="Arial" charset="0"/>
                <a:cs typeface="Arial" charset="0"/>
              </a:rPr>
              <a:t>Hooley et al. Chapters </a:t>
            </a:r>
            <a:r>
              <a:rPr lang="en-GB" sz="2000" dirty="0" smtClean="0">
                <a:latin typeface="Arial" charset="0"/>
                <a:cs typeface="Arial" charset="0"/>
              </a:rPr>
              <a:t>5 </a:t>
            </a:r>
            <a:r>
              <a:rPr lang="en-GB" sz="2000" dirty="0" smtClean="0">
                <a:latin typeface="Arial" charset="0"/>
                <a:cs typeface="Arial" charset="0"/>
              </a:rPr>
              <a:t>and </a:t>
            </a:r>
            <a:r>
              <a:rPr lang="en-GB" sz="2000" dirty="0" smtClean="0">
                <a:latin typeface="Arial" charset="0"/>
                <a:cs typeface="Arial" charset="0"/>
              </a:rPr>
              <a:t>11</a:t>
            </a:r>
            <a:r>
              <a:rPr lang="en-GB" sz="2000" dirty="0" smtClean="0">
                <a:latin typeface="Arial" charset="0"/>
                <a:cs typeface="Arial" charset="0"/>
              </a:rPr>
              <a:t>.</a:t>
            </a:r>
          </a:p>
          <a:p>
            <a:pPr eaLnBrk="1" hangingPunct="1"/>
            <a:r>
              <a:rPr lang="en-GB" sz="2000" dirty="0" err="1">
                <a:latin typeface="Arial" charset="0"/>
                <a:cs typeface="Arial" charset="0"/>
              </a:rPr>
              <a:t>Kotler</a:t>
            </a:r>
            <a:r>
              <a:rPr lang="en-GB" sz="2000" dirty="0">
                <a:latin typeface="Arial" charset="0"/>
                <a:cs typeface="Arial" charset="0"/>
              </a:rPr>
              <a:t> et al. </a:t>
            </a:r>
            <a:r>
              <a:rPr lang="en-GB" sz="2000" dirty="0" smtClean="0">
                <a:latin typeface="Arial" charset="0"/>
                <a:cs typeface="Arial" charset="0"/>
              </a:rPr>
              <a:t>Chapter 9.</a:t>
            </a:r>
            <a:endParaRPr lang="en-GB" sz="10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sz="2000" dirty="0" err="1" smtClean="0">
                <a:latin typeface="Arial" charset="0"/>
                <a:cs typeface="Arial" charset="0"/>
              </a:rPr>
              <a:t>Newbert</a:t>
            </a:r>
            <a:r>
              <a:rPr lang="en-GB" sz="2000" dirty="0" smtClean="0">
                <a:latin typeface="Arial" charset="0"/>
                <a:cs typeface="Arial" charset="0"/>
              </a:rPr>
              <a:t> </a:t>
            </a:r>
            <a:r>
              <a:rPr lang="en-GB" sz="2000" dirty="0" smtClean="0">
                <a:latin typeface="Arial" charset="0"/>
                <a:cs typeface="Arial" charset="0"/>
              </a:rPr>
              <a:t>(2007), ‘Empirical Research on the Resource-Based View of the Firm: An Assessment and Suggestions for Future Research’, Strategic Management Journal, 28, 121-146</a:t>
            </a:r>
            <a:r>
              <a:rPr lang="en-GB" sz="2000" dirty="0" smtClean="0">
                <a:latin typeface="Arial" charset="0"/>
                <a:cs typeface="Arial" charset="0"/>
              </a:rPr>
              <a:t>.</a:t>
            </a:r>
            <a:endParaRPr lang="en-GB" sz="10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sz="2000" dirty="0" err="1" smtClean="0">
                <a:latin typeface="Arial" charset="0"/>
                <a:cs typeface="Arial" charset="0"/>
              </a:rPr>
              <a:t>Treacy</a:t>
            </a:r>
            <a:r>
              <a:rPr lang="en-GB" sz="2000" dirty="0" smtClean="0">
                <a:latin typeface="Arial" charset="0"/>
                <a:cs typeface="Arial" charset="0"/>
              </a:rPr>
              <a:t> and </a:t>
            </a:r>
            <a:r>
              <a:rPr lang="en-GB" sz="2000" dirty="0" err="1" smtClean="0">
                <a:latin typeface="Arial" charset="0"/>
                <a:cs typeface="Arial" charset="0"/>
              </a:rPr>
              <a:t>Wiersema</a:t>
            </a:r>
            <a:r>
              <a:rPr lang="en-GB" sz="2000" dirty="0" smtClean="0">
                <a:latin typeface="Arial" charset="0"/>
                <a:cs typeface="Arial" charset="0"/>
              </a:rPr>
              <a:t> (1993), ‘Customer Intimacy and Other Value Disciplines’, Harvard Business Review, January-February, 84-93</a:t>
            </a:r>
            <a:r>
              <a:rPr lang="en-GB" sz="2000" dirty="0" smtClean="0">
                <a:latin typeface="Arial" charset="0"/>
                <a:cs typeface="Arial" charset="0"/>
              </a:rPr>
              <a:t>.</a:t>
            </a:r>
            <a:endParaRPr lang="en-GB" sz="10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GB" sz="2000" dirty="0" smtClean="0">
                <a:latin typeface="Arial" charset="0"/>
                <a:cs typeface="Arial" charset="0"/>
              </a:rPr>
              <a:t>Kim and </a:t>
            </a:r>
            <a:r>
              <a:rPr lang="en-GB" sz="2000" dirty="0" err="1" smtClean="0">
                <a:latin typeface="Arial" charset="0"/>
                <a:cs typeface="Arial" charset="0"/>
              </a:rPr>
              <a:t>Mauborgne</a:t>
            </a:r>
            <a:r>
              <a:rPr lang="en-GB" sz="2000" dirty="0" smtClean="0">
                <a:latin typeface="Arial" charset="0"/>
                <a:cs typeface="Arial" charset="0"/>
              </a:rPr>
              <a:t> (1997), ‘Value Innovation: The Strategic Logic of High Growth’, Harvard Business Review, January-February, 103-112.</a:t>
            </a:r>
          </a:p>
          <a:p>
            <a:pPr marL="0" indent="0" eaLnBrk="1" hangingPunct="1">
              <a:buNone/>
            </a:pPr>
            <a:endParaRPr lang="en-GB" sz="1000" dirty="0" smtClean="0">
              <a:latin typeface="Arial" charset="0"/>
              <a:cs typeface="Arial" charset="0"/>
            </a:endParaRPr>
          </a:p>
          <a:p>
            <a:pPr eaLnBrk="1" hangingPunct="1"/>
            <a:endParaRPr lang="en-GB" sz="1000" dirty="0" smtClean="0">
              <a:latin typeface="Arial" charset="0"/>
              <a:cs typeface="Arial" charset="0"/>
            </a:endParaRPr>
          </a:p>
          <a:p>
            <a:pPr eaLnBrk="1" hangingPunct="1"/>
            <a:endParaRPr lang="en-GB" sz="1200" dirty="0" smtClean="0">
              <a:latin typeface="Arial" charset="0"/>
              <a:cs typeface="Arial" charset="0"/>
            </a:endParaRPr>
          </a:p>
          <a:p>
            <a:pPr eaLnBrk="1" hangingPunct="1"/>
            <a:endParaRPr lang="en-GB" sz="2000" dirty="0" smtClean="0">
              <a:latin typeface="Arial" charset="0"/>
              <a:cs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en-GB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944562"/>
          </a:xfrm>
        </p:spPr>
        <p:txBody>
          <a:bodyPr/>
          <a:lstStyle/>
          <a:p>
            <a:pPr algn="ctr"/>
            <a:r>
              <a:rPr lang="en-GB" sz="3600" dirty="0" smtClean="0">
                <a:latin typeface="Arial" pitchFamily="34" charset="0"/>
                <a:cs typeface="Arial" pitchFamily="34" charset="0"/>
              </a:rPr>
              <a:t>Key Questions in Marketing Strategy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76400"/>
            <a:ext cx="7772400" cy="4343400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C00000"/>
              </a:buClr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Where?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>
              <a:lnSpc>
                <a:spcPct val="80000"/>
              </a:lnSpc>
              <a:buClr>
                <a:srgbClr val="C00000"/>
              </a:buClr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In which markets are we competing?</a:t>
            </a:r>
          </a:p>
          <a:p>
            <a:pPr lvl="1">
              <a:lnSpc>
                <a:spcPct val="80000"/>
              </a:lnSpc>
              <a:buClr>
                <a:srgbClr val="C00000"/>
              </a:buClr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Technology, customer groups, geographic markets, etc.</a:t>
            </a:r>
          </a:p>
          <a:p>
            <a:pPr lvl="1">
              <a:lnSpc>
                <a:spcPct val="80000"/>
              </a:lnSpc>
              <a:buClr>
                <a:srgbClr val="C00000"/>
              </a:buClr>
              <a:defRPr/>
            </a:pP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How?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>
              <a:lnSpc>
                <a:spcPct val="80000"/>
              </a:lnSpc>
              <a:buClr>
                <a:srgbClr val="C00000"/>
              </a:buClr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How are we competing in these markets (value proposition)?</a:t>
            </a:r>
          </a:p>
          <a:p>
            <a:pPr lvl="1">
              <a:lnSpc>
                <a:spcPct val="80000"/>
              </a:lnSpc>
              <a:buClr>
                <a:srgbClr val="C00000"/>
              </a:buClr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Competitive advantage, corporate posture, etc.</a:t>
            </a:r>
          </a:p>
          <a:p>
            <a:pPr lvl="1">
              <a:lnSpc>
                <a:spcPct val="80000"/>
              </a:lnSpc>
              <a:buClr>
                <a:srgbClr val="C00000"/>
              </a:buClr>
              <a:defRPr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With whom?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80000"/>
              </a:lnSpc>
              <a:buClr>
                <a:srgbClr val="C00000"/>
              </a:buClr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Which relationships do we have to develop or do we need to nurture?</a:t>
            </a:r>
          </a:p>
          <a:p>
            <a:pPr lvl="1">
              <a:lnSpc>
                <a:spcPct val="80000"/>
              </a:lnSpc>
              <a:buClr>
                <a:srgbClr val="C00000"/>
              </a:buClr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Selection of channel members, logistic partners, sourcing decisions, etc.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>
                <a:latin typeface="Arial" pitchFamily="34" charset="0"/>
                <a:cs typeface="Arial" pitchFamily="34" charset="0"/>
              </a:rPr>
              <a:t>Sources of Competitive Advantage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2248693" y="1999365"/>
            <a:ext cx="4868863" cy="2363787"/>
          </a:xfrm>
          <a:prstGeom prst="rect">
            <a:avLst/>
          </a:prstGeom>
        </p:spPr>
        <p:txBody>
          <a:bodyPr/>
          <a:lstStyle/>
          <a:p>
            <a:pPr marL="547688" marR="0" lvl="1" indent="-228600" algn="l" defTabSz="914400" rtl="0" eaLnBrk="0" fontAlgn="base" latinLnBrk="0" hangingPunct="0">
              <a:lnSpc>
                <a:spcPct val="100000"/>
              </a:lnSpc>
              <a:spcBef>
                <a:spcPts val="375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C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ost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leadership</a:t>
            </a:r>
          </a:p>
          <a:p>
            <a:pPr marL="547688" marR="0" lvl="1" indent="-228600" algn="l" defTabSz="914400" rtl="0" eaLnBrk="0" fontAlgn="base" latinLnBrk="0" hangingPunct="0">
              <a:lnSpc>
                <a:spcPct val="100000"/>
              </a:lnSpc>
              <a:spcBef>
                <a:spcPts val="375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D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ifferentiation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7688" marR="0" lvl="1" indent="-228600" algn="l" defTabSz="914400" rtl="0" eaLnBrk="0" fontAlgn="base" latinLnBrk="0" hangingPunct="0">
              <a:lnSpc>
                <a:spcPct val="100000"/>
              </a:lnSpc>
              <a:spcBef>
                <a:spcPts val="375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F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ocus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924800" cy="944562"/>
          </a:xfrm>
        </p:spPr>
        <p:txBody>
          <a:bodyPr/>
          <a:lstStyle/>
          <a:p>
            <a:pPr algn="ctr"/>
            <a:r>
              <a:rPr lang="en-GB" sz="3600" dirty="0" smtClean="0">
                <a:latin typeface="Arial" pitchFamily="34" charset="0"/>
                <a:cs typeface="Arial" pitchFamily="34" charset="0"/>
              </a:rPr>
              <a:t>Advantages of Companies: </a:t>
            </a:r>
            <a:br>
              <a:rPr lang="en-GB" sz="3600" dirty="0" smtClean="0">
                <a:latin typeface="Arial" pitchFamily="34" charset="0"/>
                <a:cs typeface="Arial" pitchFamily="34" charset="0"/>
              </a:rPr>
            </a:br>
            <a:r>
              <a:rPr lang="en-GB" sz="3600" dirty="0" smtClean="0">
                <a:latin typeface="Arial" pitchFamily="34" charset="0"/>
                <a:cs typeface="Arial" pitchFamily="34" charset="0"/>
              </a:rPr>
              <a:t>A Different View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765425" y="1700213"/>
            <a:ext cx="3492500" cy="830262"/>
          </a:xfrm>
          <a:prstGeom prst="rect">
            <a:avLst/>
          </a:prstGeom>
          <a:solidFill>
            <a:srgbClr val="EAEAEA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Product Leadership</a:t>
            </a:r>
          </a:p>
          <a:p>
            <a:pPr algn="ctr" eaLnBrk="0" hangingPunct="0">
              <a:defRPr/>
            </a:pPr>
            <a:r>
              <a:rPr lang="en-US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best product</a:t>
            </a:r>
            <a:endParaRPr lang="de-DE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184275" y="5180013"/>
            <a:ext cx="3059113" cy="830262"/>
          </a:xfrm>
          <a:prstGeom prst="rect">
            <a:avLst/>
          </a:prstGeom>
          <a:solidFill>
            <a:srgbClr val="EAEAEA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de-DE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Operational Excellence</a:t>
            </a:r>
          </a:p>
          <a:p>
            <a:pPr algn="ctr" eaLnBrk="0" hangingPunct="0">
              <a:defRPr/>
            </a:pPr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best total costs</a:t>
            </a:r>
            <a:endParaRPr lang="de-DE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337300" y="5181600"/>
            <a:ext cx="2549525" cy="830263"/>
          </a:xfrm>
          <a:prstGeom prst="rect">
            <a:avLst/>
          </a:prstGeom>
          <a:solidFill>
            <a:srgbClr val="EAEAEA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Customer Intimacy</a:t>
            </a:r>
            <a:endParaRPr lang="de-DE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 algn="ctr" eaLnBrk="0" hangingPunct="0">
              <a:defRPr/>
            </a:pPr>
            <a:r>
              <a:rPr lang="en-US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best total solution</a:t>
            </a:r>
            <a:endParaRPr lang="de-DE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876800" y="2895600"/>
            <a:ext cx="3038475" cy="4619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Product Differentiation</a:t>
            </a:r>
            <a:endParaRPr lang="de-DE" sz="28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0" y="4400550"/>
            <a:ext cx="3009900" cy="4619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Operative Competence</a:t>
            </a:r>
            <a:endParaRPr lang="de-DE" sz="28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315075" y="4467225"/>
            <a:ext cx="2921000" cy="4619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Customer Orientation</a:t>
            </a:r>
            <a:r>
              <a:rPr lang="de-DE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endParaRPr lang="de-DE" sz="28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4581525" y="2865438"/>
            <a:ext cx="0" cy="12350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flipH="1">
            <a:off x="3013075" y="4100513"/>
            <a:ext cx="1568450" cy="1028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4581525" y="4100513"/>
            <a:ext cx="1898650" cy="1028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4441825" y="3140075"/>
            <a:ext cx="330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>
            <a:off x="3178175" y="4786313"/>
            <a:ext cx="330200" cy="2746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 flipH="1">
            <a:off x="5984875" y="4854575"/>
            <a:ext cx="247650" cy="2746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867400" y="6248400"/>
            <a:ext cx="2834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Treacy</a:t>
            </a:r>
            <a:r>
              <a:rPr lang="en-GB" sz="1600" dirty="0" smtClean="0"/>
              <a:t> and </a:t>
            </a:r>
            <a:r>
              <a:rPr lang="en-GB" sz="1600" dirty="0" err="1" smtClean="0"/>
              <a:t>Wiersema</a:t>
            </a:r>
            <a:r>
              <a:rPr lang="en-GB" sz="1600" dirty="0" smtClean="0"/>
              <a:t> (1993)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  <p:bldP spid="5" grpId="0" animBg="1" autoUpdateAnimBg="0"/>
      <p:bldP spid="6" grpId="0" animBg="1" autoUpdateAnimBg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20762"/>
          </a:xfrm>
        </p:spPr>
        <p:txBody>
          <a:bodyPr/>
          <a:lstStyle/>
          <a:p>
            <a:pPr algn="ctr"/>
            <a:r>
              <a:rPr lang="en-GB" sz="3600" dirty="0" smtClean="0">
                <a:latin typeface="Arial" pitchFamily="34" charset="0"/>
                <a:cs typeface="Arial" pitchFamily="34" charset="0"/>
              </a:rPr>
              <a:t>Changing the Value Perspective: Advantages at the Product Level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066800" y="1905000"/>
            <a:ext cx="698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de-DE" sz="2000" dirty="0">
                <a:latin typeface="Times New Roman" pitchFamily="18" charset="0"/>
              </a:rPr>
              <a:t>High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52400" y="2743200"/>
            <a:ext cx="1549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2000" b="1" dirty="0">
                <a:latin typeface="Times New Roman" pitchFamily="18" charset="0"/>
              </a:rPr>
              <a:t>Relative</a:t>
            </a:r>
          </a:p>
          <a:p>
            <a:pPr algn="r" eaLnBrk="0" hangingPunct="0"/>
            <a:r>
              <a:rPr lang="en-US" sz="2000" b="1" dirty="0">
                <a:latin typeface="Times New Roman" pitchFamily="18" charset="0"/>
              </a:rPr>
              <a:t>Offering</a:t>
            </a:r>
          </a:p>
          <a:p>
            <a:pPr algn="r" eaLnBrk="0" hangingPunct="0"/>
            <a:r>
              <a:rPr lang="en-US" sz="2000" b="1" dirty="0">
                <a:latin typeface="Times New Roman" pitchFamily="18" charset="0"/>
              </a:rPr>
              <a:t>vs. Key</a:t>
            </a:r>
          </a:p>
          <a:p>
            <a:pPr algn="r" eaLnBrk="0" hangingPunct="0"/>
            <a:r>
              <a:rPr lang="en-US" sz="2000" b="1" dirty="0">
                <a:latin typeface="Times New Roman" pitchFamily="18" charset="0"/>
              </a:rPr>
              <a:t>Competitors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990600" y="4648200"/>
            <a:ext cx="6572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dirty="0">
                <a:latin typeface="Times New Roman" pitchFamily="18" charset="0"/>
              </a:rPr>
              <a:t>Low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 rot="16200000">
            <a:off x="1643064" y="5443537"/>
            <a:ext cx="86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Factor 1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 rot="16200000">
            <a:off x="2251869" y="5444331"/>
            <a:ext cx="86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Factor 2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 rot="16200000">
            <a:off x="2937669" y="5444331"/>
            <a:ext cx="86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Factor 3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 rot="16200000">
            <a:off x="3623469" y="5444331"/>
            <a:ext cx="863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Factor 4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 rot="16200000">
            <a:off x="4309269" y="5444331"/>
            <a:ext cx="86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Factor 5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 rot="16200000">
            <a:off x="5071269" y="5444331"/>
            <a:ext cx="863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Factor 6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 rot="16200000">
            <a:off x="5680869" y="5444331"/>
            <a:ext cx="86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Factor 7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 rot="16200000">
            <a:off x="6443663" y="5443537"/>
            <a:ext cx="86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Factor 8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 rot="16200000">
            <a:off x="7129463" y="5443537"/>
            <a:ext cx="86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Factor 9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 rot="16200000">
            <a:off x="7839075" y="5495925"/>
            <a:ext cx="9683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Factor 10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1733550" y="1905000"/>
            <a:ext cx="7105650" cy="3241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1905000" y="4419600"/>
            <a:ext cx="936625" cy="73025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 flipV="1">
            <a:off x="2819400" y="4419600"/>
            <a:ext cx="703263" cy="73025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 flipV="1">
            <a:off x="3505200" y="4343400"/>
            <a:ext cx="623887" cy="71438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" name="Line 20"/>
          <p:cNvSpPr>
            <a:spLocks noChangeShapeType="1"/>
          </p:cNvSpPr>
          <p:nvPr/>
        </p:nvSpPr>
        <p:spPr bwMode="auto">
          <a:xfrm>
            <a:off x="4114800" y="4343400"/>
            <a:ext cx="701675" cy="0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" name="Line 21"/>
          <p:cNvSpPr>
            <a:spLocks noChangeShapeType="1"/>
          </p:cNvSpPr>
          <p:nvPr/>
        </p:nvSpPr>
        <p:spPr bwMode="auto">
          <a:xfrm flipV="1">
            <a:off x="4800600" y="4191000"/>
            <a:ext cx="1012825" cy="144462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" name="Text Box 22"/>
          <p:cNvSpPr txBox="1">
            <a:spLocks noChangeArrowheads="1"/>
          </p:cNvSpPr>
          <p:nvPr/>
        </p:nvSpPr>
        <p:spPr bwMode="auto">
          <a:xfrm>
            <a:off x="8229600" y="3200400"/>
            <a:ext cx="4700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 dirty="0" smtClean="0">
                <a:solidFill>
                  <a:srgbClr val="CC3300"/>
                </a:solidFill>
                <a:latin typeface="Times New Roman" pitchFamily="18" charset="0"/>
              </a:rPr>
              <a:t>Us</a:t>
            </a:r>
            <a:endParaRPr lang="en-US" sz="2000" b="1" dirty="0">
              <a:solidFill>
                <a:srgbClr val="CC3300"/>
              </a:solidFill>
              <a:latin typeface="Times New Roman" pitchFamily="18" charset="0"/>
            </a:endParaRP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2895600" y="6172200"/>
            <a:ext cx="5191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 dirty="0">
                <a:latin typeface="Times New Roman" pitchFamily="18" charset="0"/>
              </a:rPr>
              <a:t>Key Factors of Product, Service, and Delivery</a:t>
            </a:r>
          </a:p>
        </p:txBody>
      </p:sp>
      <p:sp>
        <p:nvSpPr>
          <p:cNvPr id="25" name="Line 24"/>
          <p:cNvSpPr>
            <a:spLocks noChangeShapeType="1"/>
          </p:cNvSpPr>
          <p:nvPr/>
        </p:nvSpPr>
        <p:spPr bwMode="auto">
          <a:xfrm flipV="1">
            <a:off x="5791200" y="3886200"/>
            <a:ext cx="781050" cy="287337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" name="Line 25"/>
          <p:cNvSpPr>
            <a:spLocks noChangeShapeType="1"/>
          </p:cNvSpPr>
          <p:nvPr/>
        </p:nvSpPr>
        <p:spPr bwMode="auto">
          <a:xfrm>
            <a:off x="6553200" y="3886200"/>
            <a:ext cx="1169988" cy="215900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7" name="Line 26"/>
          <p:cNvSpPr>
            <a:spLocks noChangeShapeType="1"/>
          </p:cNvSpPr>
          <p:nvPr/>
        </p:nvSpPr>
        <p:spPr bwMode="auto">
          <a:xfrm flipV="1">
            <a:off x="7696200" y="3810000"/>
            <a:ext cx="703262" cy="288925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96962"/>
          </a:xfrm>
        </p:spPr>
        <p:txBody>
          <a:bodyPr/>
          <a:lstStyle/>
          <a:p>
            <a:pPr algn="ctr"/>
            <a:r>
              <a:rPr lang="en-GB" sz="3600" dirty="0" smtClean="0">
                <a:latin typeface="Arial" pitchFamily="34" charset="0"/>
                <a:cs typeface="Arial" pitchFamily="34" charset="0"/>
              </a:rPr>
              <a:t>Changing the Value Perspective: </a:t>
            </a:r>
            <a:br>
              <a:rPr lang="en-GB" sz="3600" dirty="0" smtClean="0">
                <a:latin typeface="Arial" pitchFamily="34" charset="0"/>
                <a:cs typeface="Arial" pitchFamily="34" charset="0"/>
              </a:rPr>
            </a:br>
            <a:r>
              <a:rPr lang="en-GB" sz="3600" dirty="0" smtClean="0">
                <a:latin typeface="Arial" pitchFamily="34" charset="0"/>
                <a:cs typeface="Arial" pitchFamily="34" charset="0"/>
              </a:rPr>
              <a:t>An Example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066800" y="1905000"/>
            <a:ext cx="698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de-DE" sz="2000" dirty="0">
                <a:latin typeface="Times New Roman" pitchFamily="18" charset="0"/>
              </a:rPr>
              <a:t>High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52400" y="2743200"/>
            <a:ext cx="1549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2000" b="1" dirty="0">
                <a:latin typeface="Times New Roman" pitchFamily="18" charset="0"/>
              </a:rPr>
              <a:t>Relative</a:t>
            </a:r>
          </a:p>
          <a:p>
            <a:pPr algn="r" eaLnBrk="0" hangingPunct="0"/>
            <a:r>
              <a:rPr lang="en-US" sz="2000" b="1" dirty="0">
                <a:latin typeface="Times New Roman" pitchFamily="18" charset="0"/>
              </a:rPr>
              <a:t>Offering</a:t>
            </a:r>
          </a:p>
          <a:p>
            <a:pPr algn="r" eaLnBrk="0" hangingPunct="0"/>
            <a:r>
              <a:rPr lang="en-US" sz="2000" b="1" dirty="0">
                <a:latin typeface="Times New Roman" pitchFamily="18" charset="0"/>
              </a:rPr>
              <a:t>vs. Key</a:t>
            </a:r>
          </a:p>
          <a:p>
            <a:pPr algn="r" eaLnBrk="0" hangingPunct="0"/>
            <a:r>
              <a:rPr lang="en-US" sz="2000" b="1" dirty="0">
                <a:latin typeface="Times New Roman" pitchFamily="18" charset="0"/>
              </a:rPr>
              <a:t>Competitors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90600" y="4648200"/>
            <a:ext cx="6572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dirty="0">
                <a:latin typeface="Times New Roman" pitchFamily="18" charset="0"/>
              </a:rPr>
              <a:t>Low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 rot="16200000">
            <a:off x="1727994" y="5434806"/>
            <a:ext cx="9398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Eating</a:t>
            </a:r>
          </a:p>
          <a:p>
            <a:pPr algn="r" eaLnBrk="0" hangingPunct="0"/>
            <a:r>
              <a:rPr lang="en-US" sz="1600" dirty="0">
                <a:latin typeface="Times New Roman" pitchFamily="18" charset="0"/>
              </a:rPr>
              <a:t>Facilities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2458244" y="5695156"/>
            <a:ext cx="12128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Architecture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 rot="16200000">
            <a:off x="3344863" y="5494337"/>
            <a:ext cx="8112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Lounge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 rot="16200000">
            <a:off x="3890169" y="5634831"/>
            <a:ext cx="1092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Room Size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 rot="16200000">
            <a:off x="4659313" y="5475287"/>
            <a:ext cx="10191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24-Hour</a:t>
            </a:r>
          </a:p>
          <a:p>
            <a:pPr algn="r" eaLnBrk="0" hangingPunct="0"/>
            <a:r>
              <a:rPr lang="en-US" sz="1600" dirty="0">
                <a:latin typeface="Times New Roman" pitchFamily="18" charset="0"/>
              </a:rPr>
              <a:t>Reception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 rot="16200000">
            <a:off x="5567363" y="5481637"/>
            <a:ext cx="1031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Room</a:t>
            </a:r>
          </a:p>
          <a:p>
            <a:pPr algn="r" eaLnBrk="0" hangingPunct="0"/>
            <a:r>
              <a:rPr lang="en-US" sz="1600" dirty="0">
                <a:latin typeface="Times New Roman" pitchFamily="18" charset="0"/>
              </a:rPr>
              <a:t>Amenities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 rot="16200000">
            <a:off x="6207125" y="5680075"/>
            <a:ext cx="11826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Bed Quality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 rot="16200000">
            <a:off x="6969125" y="5527675"/>
            <a:ext cx="8794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Hygiene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 rot="16200000">
            <a:off x="7699375" y="5483225"/>
            <a:ext cx="7905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Silence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 rot="16200000">
            <a:off x="8477250" y="5467350"/>
            <a:ext cx="6064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Price</a:t>
            </a: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1733550" y="1905000"/>
            <a:ext cx="7258050" cy="3241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>
            <a:off x="2209800" y="4876800"/>
            <a:ext cx="936625" cy="73025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" name="Line 18"/>
          <p:cNvSpPr>
            <a:spLocks noChangeShapeType="1"/>
          </p:cNvSpPr>
          <p:nvPr/>
        </p:nvSpPr>
        <p:spPr bwMode="auto">
          <a:xfrm flipV="1">
            <a:off x="3124200" y="4876800"/>
            <a:ext cx="703263" cy="73025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 flipV="1">
            <a:off x="3810000" y="4800600"/>
            <a:ext cx="623887" cy="71438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4419600" y="4800600"/>
            <a:ext cx="701675" cy="0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" name="Line 21"/>
          <p:cNvSpPr>
            <a:spLocks noChangeShapeType="1"/>
          </p:cNvSpPr>
          <p:nvPr/>
        </p:nvSpPr>
        <p:spPr bwMode="auto">
          <a:xfrm flipV="1">
            <a:off x="5105400" y="4648200"/>
            <a:ext cx="1012825" cy="144462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8534400" y="3810000"/>
            <a:ext cx="4700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 dirty="0" smtClean="0">
                <a:solidFill>
                  <a:srgbClr val="CC3300"/>
                </a:solidFill>
                <a:latin typeface="Times New Roman" pitchFamily="18" charset="0"/>
              </a:rPr>
              <a:t>Us</a:t>
            </a:r>
            <a:endParaRPr lang="en-US" sz="2000" b="1" dirty="0">
              <a:solidFill>
                <a:srgbClr val="CC3300"/>
              </a:solidFill>
              <a:latin typeface="Times New Roman" pitchFamily="18" charset="0"/>
            </a:endParaRPr>
          </a:p>
        </p:txBody>
      </p:sp>
      <p:sp>
        <p:nvSpPr>
          <p:cNvPr id="23" name="Line 23"/>
          <p:cNvSpPr>
            <a:spLocks noChangeShapeType="1"/>
          </p:cNvSpPr>
          <p:nvPr/>
        </p:nvSpPr>
        <p:spPr bwMode="auto">
          <a:xfrm>
            <a:off x="2209800" y="4267200"/>
            <a:ext cx="936625" cy="73025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" name="Line 24"/>
          <p:cNvSpPr>
            <a:spLocks noChangeShapeType="1"/>
          </p:cNvSpPr>
          <p:nvPr/>
        </p:nvSpPr>
        <p:spPr bwMode="auto">
          <a:xfrm>
            <a:off x="3124200" y="4343400"/>
            <a:ext cx="1247775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" name="Line 25"/>
          <p:cNvSpPr>
            <a:spLocks noChangeShapeType="1"/>
          </p:cNvSpPr>
          <p:nvPr/>
        </p:nvSpPr>
        <p:spPr bwMode="auto">
          <a:xfrm flipV="1">
            <a:off x="4343400" y="4191000"/>
            <a:ext cx="858838" cy="144462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" name="Line 26"/>
          <p:cNvSpPr>
            <a:spLocks noChangeShapeType="1"/>
          </p:cNvSpPr>
          <p:nvPr/>
        </p:nvSpPr>
        <p:spPr bwMode="auto">
          <a:xfrm>
            <a:off x="5181600" y="4191000"/>
            <a:ext cx="1014412" cy="144462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7" name="Line 27"/>
          <p:cNvSpPr>
            <a:spLocks noChangeShapeType="1"/>
          </p:cNvSpPr>
          <p:nvPr/>
        </p:nvSpPr>
        <p:spPr bwMode="auto">
          <a:xfrm>
            <a:off x="6172200" y="4343400"/>
            <a:ext cx="623888" cy="21590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" name="Line 28"/>
          <p:cNvSpPr>
            <a:spLocks noChangeShapeType="1"/>
          </p:cNvSpPr>
          <p:nvPr/>
        </p:nvSpPr>
        <p:spPr bwMode="auto">
          <a:xfrm flipV="1">
            <a:off x="6781800" y="4419600"/>
            <a:ext cx="546100" cy="144462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" name="Line 29"/>
          <p:cNvSpPr>
            <a:spLocks noChangeShapeType="1"/>
          </p:cNvSpPr>
          <p:nvPr/>
        </p:nvSpPr>
        <p:spPr bwMode="auto">
          <a:xfrm>
            <a:off x="7315200" y="4419600"/>
            <a:ext cx="779462" cy="71437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0" name="Line 30"/>
          <p:cNvSpPr>
            <a:spLocks noChangeShapeType="1"/>
          </p:cNvSpPr>
          <p:nvPr/>
        </p:nvSpPr>
        <p:spPr bwMode="auto">
          <a:xfrm flipV="1">
            <a:off x="8077200" y="4419600"/>
            <a:ext cx="625475" cy="71437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" name="Text Box 31"/>
          <p:cNvSpPr txBox="1">
            <a:spLocks noChangeArrowheads="1"/>
          </p:cNvSpPr>
          <p:nvPr/>
        </p:nvSpPr>
        <p:spPr bwMode="auto">
          <a:xfrm>
            <a:off x="7010400" y="4648200"/>
            <a:ext cx="1931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b="1" dirty="0">
                <a:solidFill>
                  <a:srgbClr val="0000CC"/>
                </a:solidFill>
                <a:latin typeface="Times New Roman" pitchFamily="18" charset="0"/>
              </a:rPr>
              <a:t>Competitor 1</a:t>
            </a:r>
          </a:p>
        </p:txBody>
      </p:sp>
      <p:sp>
        <p:nvSpPr>
          <p:cNvPr id="32" name="Line 32"/>
          <p:cNvSpPr>
            <a:spLocks noChangeShapeType="1"/>
          </p:cNvSpPr>
          <p:nvPr/>
        </p:nvSpPr>
        <p:spPr bwMode="auto">
          <a:xfrm>
            <a:off x="2209800" y="2743200"/>
            <a:ext cx="858838" cy="288925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3" name="Line 33"/>
          <p:cNvSpPr>
            <a:spLocks noChangeShapeType="1"/>
          </p:cNvSpPr>
          <p:nvPr/>
        </p:nvSpPr>
        <p:spPr bwMode="auto">
          <a:xfrm flipV="1">
            <a:off x="3048000" y="2971800"/>
            <a:ext cx="701675" cy="73025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4" name="Line 34"/>
          <p:cNvSpPr>
            <a:spLocks noChangeShapeType="1"/>
          </p:cNvSpPr>
          <p:nvPr/>
        </p:nvSpPr>
        <p:spPr bwMode="auto">
          <a:xfrm>
            <a:off x="3733800" y="2971800"/>
            <a:ext cx="623887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5" name="Line 35"/>
          <p:cNvSpPr>
            <a:spLocks noChangeShapeType="1"/>
          </p:cNvSpPr>
          <p:nvPr/>
        </p:nvSpPr>
        <p:spPr bwMode="auto">
          <a:xfrm flipV="1">
            <a:off x="4343400" y="2819400"/>
            <a:ext cx="701675" cy="142875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6" name="Line 36"/>
          <p:cNvSpPr>
            <a:spLocks noChangeShapeType="1"/>
          </p:cNvSpPr>
          <p:nvPr/>
        </p:nvSpPr>
        <p:spPr bwMode="auto">
          <a:xfrm flipV="1">
            <a:off x="6324600" y="2895600"/>
            <a:ext cx="701675" cy="144462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7" name="Line 37"/>
          <p:cNvSpPr>
            <a:spLocks noChangeShapeType="1"/>
          </p:cNvSpPr>
          <p:nvPr/>
        </p:nvSpPr>
        <p:spPr bwMode="auto">
          <a:xfrm flipV="1">
            <a:off x="7010400" y="2743200"/>
            <a:ext cx="390525" cy="144463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8" name="Line 38"/>
          <p:cNvSpPr>
            <a:spLocks noChangeShapeType="1"/>
          </p:cNvSpPr>
          <p:nvPr/>
        </p:nvSpPr>
        <p:spPr bwMode="auto">
          <a:xfrm>
            <a:off x="7391400" y="2743200"/>
            <a:ext cx="701675" cy="360363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9" name="Line 39"/>
          <p:cNvSpPr>
            <a:spLocks noChangeShapeType="1"/>
          </p:cNvSpPr>
          <p:nvPr/>
        </p:nvSpPr>
        <p:spPr bwMode="auto">
          <a:xfrm flipV="1">
            <a:off x="8077200" y="2514600"/>
            <a:ext cx="779463" cy="576263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" name="Line 40"/>
          <p:cNvSpPr>
            <a:spLocks noChangeShapeType="1"/>
          </p:cNvSpPr>
          <p:nvPr/>
        </p:nvSpPr>
        <p:spPr bwMode="auto">
          <a:xfrm>
            <a:off x="5029200" y="2819400"/>
            <a:ext cx="1327150" cy="2159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" name="Text Box 41"/>
          <p:cNvSpPr txBox="1">
            <a:spLocks noChangeArrowheads="1"/>
          </p:cNvSpPr>
          <p:nvPr/>
        </p:nvSpPr>
        <p:spPr bwMode="auto">
          <a:xfrm>
            <a:off x="7010400" y="3200400"/>
            <a:ext cx="1936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b="1" dirty="0">
                <a:solidFill>
                  <a:srgbClr val="008000"/>
                </a:solidFill>
                <a:latin typeface="Times New Roman" pitchFamily="18" charset="0"/>
              </a:rPr>
              <a:t>Competitor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b="1" dirty="0">
                <a:solidFill>
                  <a:srgbClr val="008000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42" name="Text Box 42"/>
          <p:cNvSpPr txBox="1">
            <a:spLocks noChangeArrowheads="1"/>
          </p:cNvSpPr>
          <p:nvPr/>
        </p:nvSpPr>
        <p:spPr bwMode="auto">
          <a:xfrm>
            <a:off x="2743200" y="6324600"/>
            <a:ext cx="5191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 dirty="0">
                <a:latin typeface="Times New Roman" pitchFamily="18" charset="0"/>
              </a:rPr>
              <a:t>Key Factors of Product, Service, and Delivery</a:t>
            </a:r>
          </a:p>
        </p:txBody>
      </p:sp>
      <p:sp>
        <p:nvSpPr>
          <p:cNvPr id="44" name="Line 44"/>
          <p:cNvSpPr>
            <a:spLocks noChangeShapeType="1"/>
          </p:cNvSpPr>
          <p:nvPr/>
        </p:nvSpPr>
        <p:spPr bwMode="auto">
          <a:xfrm flipV="1">
            <a:off x="6096000" y="4343400"/>
            <a:ext cx="781050" cy="287338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5" name="Line 45"/>
          <p:cNvSpPr>
            <a:spLocks noChangeShapeType="1"/>
          </p:cNvSpPr>
          <p:nvPr/>
        </p:nvSpPr>
        <p:spPr bwMode="auto">
          <a:xfrm>
            <a:off x="6858000" y="4343400"/>
            <a:ext cx="1169988" cy="215900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6" name="Line 46"/>
          <p:cNvSpPr>
            <a:spLocks noChangeShapeType="1"/>
          </p:cNvSpPr>
          <p:nvPr/>
        </p:nvSpPr>
        <p:spPr bwMode="auto">
          <a:xfrm flipV="1">
            <a:off x="8001000" y="4267200"/>
            <a:ext cx="703262" cy="288925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305800" cy="944562"/>
          </a:xfrm>
        </p:spPr>
        <p:txBody>
          <a:bodyPr/>
          <a:lstStyle/>
          <a:p>
            <a:r>
              <a:rPr lang="en-GB" sz="3600" dirty="0" smtClean="0">
                <a:latin typeface="Arial" pitchFamily="34" charset="0"/>
                <a:cs typeface="Arial" pitchFamily="34" charset="0"/>
              </a:rPr>
              <a:t>Four Steps to a New Value Proposition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val 2"/>
          <p:cNvSpPr>
            <a:spLocks noChangeArrowheads="1"/>
          </p:cNvSpPr>
          <p:nvPr/>
        </p:nvSpPr>
        <p:spPr bwMode="auto">
          <a:xfrm>
            <a:off x="3505200" y="3429000"/>
            <a:ext cx="2574925" cy="1081087"/>
          </a:xfrm>
          <a:prstGeom prst="ellipse">
            <a:avLst/>
          </a:prstGeom>
          <a:solidFill>
            <a:srgbClr val="EAEAE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505200" y="1447800"/>
            <a:ext cx="2568575" cy="1446213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 b="1" dirty="0">
                <a:latin typeface="Times New Roman" pitchFamily="18" charset="0"/>
              </a:rPr>
              <a:t>Reduce</a:t>
            </a:r>
          </a:p>
          <a:p>
            <a:pPr algn="ctr" eaLnBrk="0" hangingPunct="0"/>
            <a:r>
              <a:rPr lang="en-US" sz="2000" dirty="0">
                <a:latin typeface="Times New Roman" pitchFamily="18" charset="0"/>
              </a:rPr>
              <a:t>What factors should be</a:t>
            </a:r>
          </a:p>
          <a:p>
            <a:pPr algn="ctr" eaLnBrk="0" hangingPunct="0"/>
            <a:r>
              <a:rPr lang="en-US" sz="2000" dirty="0">
                <a:latin typeface="Times New Roman" pitchFamily="18" charset="0"/>
              </a:rPr>
              <a:t>reduced well below the</a:t>
            </a:r>
          </a:p>
          <a:p>
            <a:pPr algn="ctr" eaLnBrk="0" hangingPunct="0"/>
            <a:r>
              <a:rPr lang="en-US" sz="2000" dirty="0">
                <a:latin typeface="Times New Roman" pitchFamily="18" charset="0"/>
              </a:rPr>
              <a:t>industry standard?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52400" y="3048000"/>
            <a:ext cx="2854325" cy="1754326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800" b="1" dirty="0">
                <a:latin typeface="Times New Roman" pitchFamily="18" charset="0"/>
              </a:rPr>
              <a:t>Eliminate</a:t>
            </a:r>
          </a:p>
          <a:p>
            <a:pPr algn="ctr" eaLnBrk="0" hangingPunct="0"/>
            <a:r>
              <a:rPr lang="en-US" sz="2000" dirty="0">
                <a:latin typeface="Times New Roman" pitchFamily="18" charset="0"/>
              </a:rPr>
              <a:t>What factors should be</a:t>
            </a:r>
          </a:p>
          <a:p>
            <a:pPr algn="ctr" eaLnBrk="0" hangingPunct="0"/>
            <a:r>
              <a:rPr lang="en-US" sz="2000" dirty="0">
                <a:latin typeface="Times New Roman" pitchFamily="18" charset="0"/>
              </a:rPr>
              <a:t>Eliminated that the </a:t>
            </a:r>
            <a:r>
              <a:rPr lang="en-US" sz="2000" dirty="0" smtClean="0">
                <a:latin typeface="Times New Roman" pitchFamily="18" charset="0"/>
              </a:rPr>
              <a:t>industry has </a:t>
            </a:r>
            <a:r>
              <a:rPr lang="en-US" sz="2000" dirty="0">
                <a:latin typeface="Times New Roman" pitchFamily="18" charset="0"/>
              </a:rPr>
              <a:t>taken for granted?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477000" y="3124200"/>
            <a:ext cx="2438400" cy="144655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800" b="1" dirty="0">
                <a:latin typeface="Times New Roman" pitchFamily="18" charset="0"/>
              </a:rPr>
              <a:t>Raise</a:t>
            </a:r>
          </a:p>
          <a:p>
            <a:pPr algn="ctr" eaLnBrk="0" hangingPunct="0"/>
            <a:r>
              <a:rPr lang="en-US" sz="2000" dirty="0">
                <a:latin typeface="Times New Roman" pitchFamily="18" charset="0"/>
              </a:rPr>
              <a:t>What factors should </a:t>
            </a:r>
            <a:r>
              <a:rPr lang="en-US" sz="2000" dirty="0" smtClean="0">
                <a:latin typeface="Times New Roman" pitchFamily="18" charset="0"/>
              </a:rPr>
              <a:t>be raised </a:t>
            </a:r>
            <a:r>
              <a:rPr lang="en-US" sz="2000" dirty="0">
                <a:latin typeface="Times New Roman" pitchFamily="18" charset="0"/>
              </a:rPr>
              <a:t>well </a:t>
            </a:r>
            <a:r>
              <a:rPr lang="en-US" sz="2000" dirty="0" smtClean="0">
                <a:latin typeface="Times New Roman" pitchFamily="18" charset="0"/>
              </a:rPr>
              <a:t>beyond the industry </a:t>
            </a:r>
            <a:r>
              <a:rPr lang="en-US" sz="2000" dirty="0">
                <a:latin typeface="Times New Roman" pitchFamily="18" charset="0"/>
              </a:rPr>
              <a:t>standard?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505201" y="4953000"/>
            <a:ext cx="2590800" cy="1815882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3200" b="1" dirty="0" smtClean="0">
                <a:latin typeface="Times New Roman" pitchFamily="18" charset="0"/>
              </a:rPr>
              <a:t>Create</a:t>
            </a:r>
          </a:p>
          <a:p>
            <a:pPr algn="ctr" eaLnBrk="0" hangingPunct="0"/>
            <a:r>
              <a:rPr lang="en-US" sz="2000" dirty="0" smtClean="0">
                <a:latin typeface="Times New Roman" pitchFamily="18" charset="0"/>
              </a:rPr>
              <a:t>What factors should be</a:t>
            </a:r>
          </a:p>
          <a:p>
            <a:pPr algn="ctr" eaLnBrk="0" hangingPunct="0"/>
            <a:r>
              <a:rPr lang="en-US" sz="2000" dirty="0" smtClean="0">
                <a:latin typeface="Times New Roman" pitchFamily="18" charset="0"/>
              </a:rPr>
              <a:t>created </a:t>
            </a:r>
            <a:r>
              <a:rPr lang="en-US" sz="2000" dirty="0">
                <a:latin typeface="Times New Roman" pitchFamily="18" charset="0"/>
              </a:rPr>
              <a:t>that </a:t>
            </a:r>
            <a:r>
              <a:rPr lang="en-US" sz="2000" dirty="0" smtClean="0">
                <a:latin typeface="Times New Roman" pitchFamily="18" charset="0"/>
              </a:rPr>
              <a:t>the industry has </a:t>
            </a:r>
            <a:r>
              <a:rPr lang="en-US" sz="2000" dirty="0">
                <a:latin typeface="Times New Roman" pitchFamily="18" charset="0"/>
              </a:rPr>
              <a:t>never offered ?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038600" y="3581400"/>
            <a:ext cx="1447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 dirty="0">
                <a:latin typeface="Times New Roman" pitchFamily="18" charset="0"/>
              </a:rPr>
              <a:t>New Value</a:t>
            </a:r>
          </a:p>
          <a:p>
            <a:pPr algn="ctr" eaLnBrk="0" hangingPunct="0"/>
            <a:r>
              <a:rPr lang="en-US" sz="2000" b="1" dirty="0">
                <a:latin typeface="Times New Roman" pitchFamily="18" charset="0"/>
              </a:rPr>
              <a:t>Proposition</a:t>
            </a: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4800600" y="3048000"/>
            <a:ext cx="0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 flipV="1">
            <a:off x="4724400" y="4572000"/>
            <a:ext cx="0" cy="3587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3124200" y="3962400"/>
            <a:ext cx="3111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 flipH="1">
            <a:off x="6096000" y="3962400"/>
            <a:ext cx="38893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324600" y="6248400"/>
            <a:ext cx="26821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cs typeface="Arial" charset="0"/>
              </a:rPr>
              <a:t>Kim and </a:t>
            </a:r>
            <a:r>
              <a:rPr lang="en-GB" sz="1600" dirty="0" err="1" smtClean="0">
                <a:cs typeface="Arial" charset="0"/>
              </a:rPr>
              <a:t>Mauborgne</a:t>
            </a:r>
            <a:r>
              <a:rPr lang="en-GB" sz="1600" dirty="0" smtClean="0">
                <a:cs typeface="Arial" charset="0"/>
              </a:rPr>
              <a:t> (1997)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77200" cy="944562"/>
          </a:xfrm>
        </p:spPr>
        <p:txBody>
          <a:bodyPr/>
          <a:lstStyle/>
          <a:p>
            <a:pPr algn="ctr"/>
            <a:r>
              <a:rPr lang="en-GB" sz="3600" dirty="0" smtClean="0">
                <a:latin typeface="Arial" pitchFamily="34" charset="0"/>
                <a:cs typeface="Arial" pitchFamily="34" charset="0"/>
              </a:rPr>
              <a:t>New Value Proposition Example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066800" y="1905000"/>
            <a:ext cx="698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de-DE" sz="2000" dirty="0">
                <a:latin typeface="Times New Roman" pitchFamily="18" charset="0"/>
              </a:rPr>
              <a:t>High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52400" y="2743200"/>
            <a:ext cx="1549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2000" b="1" dirty="0">
                <a:latin typeface="Times New Roman" pitchFamily="18" charset="0"/>
              </a:rPr>
              <a:t>Relative</a:t>
            </a:r>
          </a:p>
          <a:p>
            <a:pPr algn="r" eaLnBrk="0" hangingPunct="0"/>
            <a:r>
              <a:rPr lang="en-US" sz="2000" b="1" dirty="0">
                <a:latin typeface="Times New Roman" pitchFamily="18" charset="0"/>
              </a:rPr>
              <a:t>Offering</a:t>
            </a:r>
          </a:p>
          <a:p>
            <a:pPr algn="r" eaLnBrk="0" hangingPunct="0"/>
            <a:r>
              <a:rPr lang="en-US" sz="2000" b="1" dirty="0">
                <a:latin typeface="Times New Roman" pitchFamily="18" charset="0"/>
              </a:rPr>
              <a:t>vs. Key</a:t>
            </a:r>
          </a:p>
          <a:p>
            <a:pPr algn="r" eaLnBrk="0" hangingPunct="0"/>
            <a:r>
              <a:rPr lang="en-US" sz="2000" b="1" dirty="0">
                <a:latin typeface="Times New Roman" pitchFamily="18" charset="0"/>
              </a:rPr>
              <a:t>Competitors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90600" y="4648200"/>
            <a:ext cx="6572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dirty="0">
                <a:latin typeface="Times New Roman" pitchFamily="18" charset="0"/>
              </a:rPr>
              <a:t>Low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 rot="16200000">
            <a:off x="1804194" y="5358606"/>
            <a:ext cx="9398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Eating</a:t>
            </a:r>
          </a:p>
          <a:p>
            <a:pPr algn="r" eaLnBrk="0" hangingPunct="0"/>
            <a:r>
              <a:rPr lang="en-US" sz="1600" dirty="0">
                <a:latin typeface="Times New Roman" pitchFamily="18" charset="0"/>
              </a:rPr>
              <a:t>Facilities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2534444" y="5618956"/>
            <a:ext cx="12128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Architecture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 rot="16200000">
            <a:off x="3421063" y="5494337"/>
            <a:ext cx="8112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Lounge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 rot="16200000">
            <a:off x="3890169" y="5634831"/>
            <a:ext cx="1092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Room Size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 rot="16200000">
            <a:off x="4659313" y="5475287"/>
            <a:ext cx="10191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24-Hour</a:t>
            </a:r>
          </a:p>
          <a:p>
            <a:pPr algn="r" eaLnBrk="0" hangingPunct="0"/>
            <a:r>
              <a:rPr lang="en-US" sz="1600" dirty="0">
                <a:latin typeface="Times New Roman" pitchFamily="18" charset="0"/>
              </a:rPr>
              <a:t>Reception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 rot="16200000">
            <a:off x="5567363" y="5481637"/>
            <a:ext cx="1031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Room</a:t>
            </a:r>
          </a:p>
          <a:p>
            <a:pPr algn="r" eaLnBrk="0" hangingPunct="0"/>
            <a:r>
              <a:rPr lang="en-US" sz="1600" dirty="0">
                <a:latin typeface="Times New Roman" pitchFamily="18" charset="0"/>
              </a:rPr>
              <a:t>Amenities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 rot="16200000">
            <a:off x="6283325" y="5680075"/>
            <a:ext cx="11826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Bed Quality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 rot="16200000">
            <a:off x="6969125" y="5527675"/>
            <a:ext cx="8794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Hygiene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 rot="16200000">
            <a:off x="7699375" y="5483225"/>
            <a:ext cx="7905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Silence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 rot="16200000">
            <a:off x="8477250" y="5467350"/>
            <a:ext cx="6064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600" dirty="0">
                <a:latin typeface="Times New Roman" pitchFamily="18" charset="0"/>
              </a:rPr>
              <a:t>Price</a:t>
            </a: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1733550" y="1905000"/>
            <a:ext cx="7258050" cy="3241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AT"/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>
            <a:off x="2209800" y="4876800"/>
            <a:ext cx="936625" cy="73025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" name="Line 18"/>
          <p:cNvSpPr>
            <a:spLocks noChangeShapeType="1"/>
          </p:cNvSpPr>
          <p:nvPr/>
        </p:nvSpPr>
        <p:spPr bwMode="auto">
          <a:xfrm flipV="1">
            <a:off x="3124200" y="4876800"/>
            <a:ext cx="703263" cy="73025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 flipV="1">
            <a:off x="3810000" y="4800600"/>
            <a:ext cx="623887" cy="71438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4419600" y="4800600"/>
            <a:ext cx="701675" cy="0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" name="Line 21"/>
          <p:cNvSpPr>
            <a:spLocks noChangeShapeType="1"/>
          </p:cNvSpPr>
          <p:nvPr/>
        </p:nvSpPr>
        <p:spPr bwMode="auto">
          <a:xfrm flipV="1">
            <a:off x="5105400" y="4648200"/>
            <a:ext cx="1012825" cy="144462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" name="Line 22"/>
          <p:cNvSpPr>
            <a:spLocks noChangeShapeType="1"/>
          </p:cNvSpPr>
          <p:nvPr/>
        </p:nvSpPr>
        <p:spPr bwMode="auto">
          <a:xfrm flipV="1">
            <a:off x="6096000" y="2743200"/>
            <a:ext cx="703263" cy="1944688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" name="Line 23"/>
          <p:cNvSpPr>
            <a:spLocks noChangeShapeType="1"/>
          </p:cNvSpPr>
          <p:nvPr/>
        </p:nvSpPr>
        <p:spPr bwMode="auto">
          <a:xfrm flipV="1">
            <a:off x="6781800" y="2438399"/>
            <a:ext cx="533400" cy="287337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" name="Line 24"/>
          <p:cNvSpPr>
            <a:spLocks noChangeShapeType="1"/>
          </p:cNvSpPr>
          <p:nvPr/>
        </p:nvSpPr>
        <p:spPr bwMode="auto">
          <a:xfrm>
            <a:off x="7315200" y="2438400"/>
            <a:ext cx="623888" cy="0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" name="Line 25"/>
          <p:cNvSpPr>
            <a:spLocks noChangeShapeType="1"/>
          </p:cNvSpPr>
          <p:nvPr/>
        </p:nvSpPr>
        <p:spPr bwMode="auto">
          <a:xfrm>
            <a:off x="7924800" y="2438399"/>
            <a:ext cx="304800" cy="45719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" name="Line 26"/>
          <p:cNvSpPr>
            <a:spLocks noChangeShapeType="1"/>
          </p:cNvSpPr>
          <p:nvPr/>
        </p:nvSpPr>
        <p:spPr bwMode="auto">
          <a:xfrm>
            <a:off x="8229600" y="2438400"/>
            <a:ext cx="625475" cy="1512887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7" name="Text Box 27"/>
          <p:cNvSpPr txBox="1">
            <a:spLocks noChangeArrowheads="1"/>
          </p:cNvSpPr>
          <p:nvPr/>
        </p:nvSpPr>
        <p:spPr bwMode="auto">
          <a:xfrm>
            <a:off x="8305800" y="3733800"/>
            <a:ext cx="4700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 dirty="0" smtClean="0">
                <a:solidFill>
                  <a:srgbClr val="CC3300"/>
                </a:solidFill>
                <a:latin typeface="Times New Roman" pitchFamily="18" charset="0"/>
              </a:rPr>
              <a:t>Us</a:t>
            </a:r>
            <a:endParaRPr lang="en-US" sz="2000" b="1" dirty="0">
              <a:solidFill>
                <a:srgbClr val="CC3300"/>
              </a:solidFill>
              <a:latin typeface="Times New Roman" pitchFamily="18" charset="0"/>
            </a:endParaRPr>
          </a:p>
        </p:txBody>
      </p:sp>
      <p:sp>
        <p:nvSpPr>
          <p:cNvPr id="28" name="Line 28"/>
          <p:cNvSpPr>
            <a:spLocks noChangeShapeType="1"/>
          </p:cNvSpPr>
          <p:nvPr/>
        </p:nvSpPr>
        <p:spPr bwMode="auto">
          <a:xfrm>
            <a:off x="2209800" y="4267200"/>
            <a:ext cx="936625" cy="73025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" name="Line 29"/>
          <p:cNvSpPr>
            <a:spLocks noChangeShapeType="1"/>
          </p:cNvSpPr>
          <p:nvPr/>
        </p:nvSpPr>
        <p:spPr bwMode="auto">
          <a:xfrm>
            <a:off x="3124200" y="4343400"/>
            <a:ext cx="1247775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0" name="Line 30"/>
          <p:cNvSpPr>
            <a:spLocks noChangeShapeType="1"/>
          </p:cNvSpPr>
          <p:nvPr/>
        </p:nvSpPr>
        <p:spPr bwMode="auto">
          <a:xfrm flipV="1">
            <a:off x="4343400" y="4191000"/>
            <a:ext cx="935038" cy="15240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" name="Line 31"/>
          <p:cNvSpPr>
            <a:spLocks noChangeShapeType="1"/>
          </p:cNvSpPr>
          <p:nvPr/>
        </p:nvSpPr>
        <p:spPr bwMode="auto">
          <a:xfrm>
            <a:off x="5257800" y="4191000"/>
            <a:ext cx="1014412" cy="144462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" name="Line 32"/>
          <p:cNvSpPr>
            <a:spLocks noChangeShapeType="1"/>
          </p:cNvSpPr>
          <p:nvPr/>
        </p:nvSpPr>
        <p:spPr bwMode="auto">
          <a:xfrm>
            <a:off x="6248400" y="4343400"/>
            <a:ext cx="623888" cy="21590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3" name="Line 33"/>
          <p:cNvSpPr>
            <a:spLocks noChangeShapeType="1"/>
          </p:cNvSpPr>
          <p:nvPr/>
        </p:nvSpPr>
        <p:spPr bwMode="auto">
          <a:xfrm flipV="1">
            <a:off x="6858000" y="4419600"/>
            <a:ext cx="546100" cy="144462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4" name="Line 34"/>
          <p:cNvSpPr>
            <a:spLocks noChangeShapeType="1"/>
          </p:cNvSpPr>
          <p:nvPr/>
        </p:nvSpPr>
        <p:spPr bwMode="auto">
          <a:xfrm>
            <a:off x="7391400" y="4419600"/>
            <a:ext cx="779462" cy="71437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5" name="Line 35"/>
          <p:cNvSpPr>
            <a:spLocks noChangeShapeType="1"/>
          </p:cNvSpPr>
          <p:nvPr/>
        </p:nvSpPr>
        <p:spPr bwMode="auto">
          <a:xfrm flipV="1">
            <a:off x="8153400" y="4419599"/>
            <a:ext cx="685800" cy="71437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6" name="Text Box 36"/>
          <p:cNvSpPr txBox="1">
            <a:spLocks noChangeArrowheads="1"/>
          </p:cNvSpPr>
          <p:nvPr/>
        </p:nvSpPr>
        <p:spPr bwMode="auto">
          <a:xfrm>
            <a:off x="7212013" y="4572000"/>
            <a:ext cx="1931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b="1" dirty="0">
                <a:solidFill>
                  <a:srgbClr val="0000CC"/>
                </a:solidFill>
                <a:latin typeface="Times New Roman" pitchFamily="18" charset="0"/>
              </a:rPr>
              <a:t>Competitor 1</a:t>
            </a:r>
          </a:p>
        </p:txBody>
      </p:sp>
      <p:sp>
        <p:nvSpPr>
          <p:cNvPr id="37" name="Line 37"/>
          <p:cNvSpPr>
            <a:spLocks noChangeShapeType="1"/>
          </p:cNvSpPr>
          <p:nvPr/>
        </p:nvSpPr>
        <p:spPr bwMode="auto">
          <a:xfrm>
            <a:off x="2209800" y="2743200"/>
            <a:ext cx="858838" cy="288925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8" name="Line 38"/>
          <p:cNvSpPr>
            <a:spLocks noChangeShapeType="1"/>
          </p:cNvSpPr>
          <p:nvPr/>
        </p:nvSpPr>
        <p:spPr bwMode="auto">
          <a:xfrm flipV="1">
            <a:off x="3048000" y="2971800"/>
            <a:ext cx="701675" cy="73025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9" name="Line 39"/>
          <p:cNvSpPr>
            <a:spLocks noChangeShapeType="1"/>
          </p:cNvSpPr>
          <p:nvPr/>
        </p:nvSpPr>
        <p:spPr bwMode="auto">
          <a:xfrm>
            <a:off x="3733800" y="2971800"/>
            <a:ext cx="623887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" name="Line 40"/>
          <p:cNvSpPr>
            <a:spLocks noChangeShapeType="1"/>
          </p:cNvSpPr>
          <p:nvPr/>
        </p:nvSpPr>
        <p:spPr bwMode="auto">
          <a:xfrm flipV="1">
            <a:off x="4343400" y="2819400"/>
            <a:ext cx="701675" cy="142875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" name="Line 41"/>
          <p:cNvSpPr>
            <a:spLocks noChangeShapeType="1"/>
          </p:cNvSpPr>
          <p:nvPr/>
        </p:nvSpPr>
        <p:spPr bwMode="auto">
          <a:xfrm flipV="1">
            <a:off x="6324600" y="2895600"/>
            <a:ext cx="701675" cy="144462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2" name="Line 42"/>
          <p:cNvSpPr>
            <a:spLocks noChangeShapeType="1"/>
          </p:cNvSpPr>
          <p:nvPr/>
        </p:nvSpPr>
        <p:spPr bwMode="auto">
          <a:xfrm flipV="1">
            <a:off x="7010400" y="2743200"/>
            <a:ext cx="390525" cy="144463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3" name="Line 43"/>
          <p:cNvSpPr>
            <a:spLocks noChangeShapeType="1"/>
          </p:cNvSpPr>
          <p:nvPr/>
        </p:nvSpPr>
        <p:spPr bwMode="auto">
          <a:xfrm>
            <a:off x="7391400" y="2743200"/>
            <a:ext cx="701675" cy="360363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4" name="Line 44"/>
          <p:cNvSpPr>
            <a:spLocks noChangeShapeType="1"/>
          </p:cNvSpPr>
          <p:nvPr/>
        </p:nvSpPr>
        <p:spPr bwMode="auto">
          <a:xfrm flipV="1">
            <a:off x="8077200" y="2514600"/>
            <a:ext cx="779463" cy="576263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5" name="Line 45"/>
          <p:cNvSpPr>
            <a:spLocks noChangeShapeType="1"/>
          </p:cNvSpPr>
          <p:nvPr/>
        </p:nvSpPr>
        <p:spPr bwMode="auto">
          <a:xfrm>
            <a:off x="5029200" y="2819400"/>
            <a:ext cx="1327150" cy="2159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6" name="Text Box 46"/>
          <p:cNvSpPr txBox="1">
            <a:spLocks noChangeArrowheads="1"/>
          </p:cNvSpPr>
          <p:nvPr/>
        </p:nvSpPr>
        <p:spPr bwMode="auto">
          <a:xfrm>
            <a:off x="7207250" y="1905000"/>
            <a:ext cx="1936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b="1" dirty="0">
                <a:solidFill>
                  <a:srgbClr val="008000"/>
                </a:solidFill>
                <a:latin typeface="Times New Roman" pitchFamily="18" charset="0"/>
              </a:rPr>
              <a:t>Competitor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b="1" dirty="0">
                <a:solidFill>
                  <a:srgbClr val="008000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47" name="Text Box 47"/>
          <p:cNvSpPr txBox="1">
            <a:spLocks noChangeArrowheads="1"/>
          </p:cNvSpPr>
          <p:nvPr/>
        </p:nvSpPr>
        <p:spPr bwMode="auto">
          <a:xfrm>
            <a:off x="2971800" y="6324600"/>
            <a:ext cx="5343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1" dirty="0">
                <a:latin typeface="Times New Roman" pitchFamily="18" charset="0"/>
              </a:rPr>
              <a:t>Key Factors of Product, Service, and Delivery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1954</TotalTime>
  <Words>930</Words>
  <Application>Microsoft Office PowerPoint</Application>
  <PresentationFormat>On-screen Show (4:3)</PresentationFormat>
  <Paragraphs>381</Paragraphs>
  <Slides>27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Equity</vt:lpstr>
      <vt:lpstr>Marketing Strategy MKT 460</vt:lpstr>
      <vt:lpstr>PowerPoint Presentation</vt:lpstr>
      <vt:lpstr>Key Questions in Marketing Strategy</vt:lpstr>
      <vt:lpstr>Sources of Competitive Advantage</vt:lpstr>
      <vt:lpstr>Advantages of Companies:  A Different View</vt:lpstr>
      <vt:lpstr>Changing the Value Perspective: Advantages at the Product Level</vt:lpstr>
      <vt:lpstr>Changing the Value Perspective:  An Example</vt:lpstr>
      <vt:lpstr>Four Steps to a New Value Proposition</vt:lpstr>
      <vt:lpstr>New Value Proposition Example</vt:lpstr>
      <vt:lpstr>Learning from Competitors</vt:lpstr>
      <vt:lpstr>Components of Competitor Analysis</vt:lpstr>
      <vt:lpstr>Competitor Objectives</vt:lpstr>
      <vt:lpstr>Competitor Strategies</vt:lpstr>
      <vt:lpstr>Competitor Resources</vt:lpstr>
      <vt:lpstr>PowerPoint Presentation</vt:lpstr>
      <vt:lpstr>Future Competitor Strategies</vt:lpstr>
      <vt:lpstr>Advantage Creating Resources</vt:lpstr>
      <vt:lpstr>Generic Routes to competitive advantage creation</vt:lpstr>
      <vt:lpstr>Cost Drivers</vt:lpstr>
      <vt:lpstr>Uniqueness Drivers</vt:lpstr>
      <vt:lpstr>Sustaining competitive Advantage</vt:lpstr>
      <vt:lpstr>Hypothetical Market Structure</vt:lpstr>
      <vt:lpstr>Strategies for Market Leader</vt:lpstr>
      <vt:lpstr>Strategies for Market Challenger</vt:lpstr>
      <vt:lpstr>Strategies for Market Followers</vt:lpstr>
      <vt:lpstr>Strategies for Market Nichers</vt:lpstr>
      <vt:lpstr>Reading</vt:lpstr>
    </vt:vector>
  </TitlesOfParts>
  <Company>florida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strategy</dc:title>
  <dc:creator>kishore</dc:creator>
  <cp:lastModifiedBy>Taufique</cp:lastModifiedBy>
  <cp:revision>90</cp:revision>
  <cp:lastPrinted>2012-03-06T01:35:12Z</cp:lastPrinted>
  <dcterms:created xsi:type="dcterms:W3CDTF">2005-09-18T20:08:13Z</dcterms:created>
  <dcterms:modified xsi:type="dcterms:W3CDTF">2012-03-12T07:17:43Z</dcterms:modified>
</cp:coreProperties>
</file>